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8" r:id="rId6"/>
    <p:sldId id="272" r:id="rId7"/>
    <p:sldId id="269" r:id="rId8"/>
    <p:sldId id="260" r:id="rId9"/>
    <p:sldId id="276" r:id="rId10"/>
    <p:sldId id="270" r:id="rId11"/>
    <p:sldId id="259" r:id="rId12"/>
    <p:sldId id="277" r:id="rId13"/>
    <p:sldId id="262" r:id="rId14"/>
    <p:sldId id="265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704" autoAdjust="0"/>
  </p:normalViewPr>
  <p:slideViewPr>
    <p:cSldViewPr snapToGrid="0">
      <p:cViewPr varScale="1">
        <p:scale>
          <a:sx n="82" d="100"/>
          <a:sy n="82" d="100"/>
        </p:scale>
        <p:origin x="1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D947E0-108F-4D20-A71E-3CF329F97212}">
      <dgm:prSet phldr="0" custT="1"/>
      <dgm:spPr/>
      <dgm:t>
        <a:bodyPr/>
        <a:lstStyle/>
        <a:p>
          <a:pPr marL="0" indent="0" algn="ctr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None/>
          </a:pPr>
          <a:r>
            <a:rPr lang="en-US" sz="1600" kern="1200" spc="150" baseline="0" dirty="0">
              <a:solidFill>
                <a:schemeClr val="tx1"/>
              </a:solidFill>
              <a:latin typeface="+mj-lt"/>
              <a:ea typeface="+mj-ea"/>
              <a:cs typeface="+mj-cs"/>
            </a:rPr>
            <a:t>HIGH-QUALITY</a:t>
          </a:r>
        </a:p>
      </dgm:t>
    </dgm:pt>
    <dgm:pt modelId="{9D249532-A24D-4D8F-848A-9F42F2E486C9}" type="parTrans" cxnId="{A0077D09-C12C-46D0-8DF7-194B6911362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E813459-65AB-4FA9-B717-330DDA6DFA4E}" type="sibTrans" cxnId="{A0077D09-C12C-46D0-8DF7-194B6911362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0A490C8-22B4-4D68-875C-0F0DE2FF864D}">
      <dgm:prSet phldr="0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400" spc="50" baseline="0" dirty="0">
              <a:latin typeface="+mn-lt"/>
            </a:rPr>
            <a:t>Well-designed, enhances neighborhood </a:t>
          </a:r>
        </a:p>
      </dgm:t>
    </dgm:pt>
    <dgm:pt modelId="{035C64B0-4F0C-4FD1-BD23-B1D4C9887CBE}" type="parTrans" cxnId="{381FE1CC-8184-4745-8EB3-6DE11655998D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5495DA8-8707-41E3-A12B-FA5766269C44}" type="sibTrans" cxnId="{381FE1CC-8184-4745-8EB3-6DE11655998D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1AFA1AF-0FF8-45B3-A6D0-0E255A2F637D}">
      <dgm:prSet phldr="0" custT="1"/>
      <dgm:spPr/>
      <dgm:t>
        <a:bodyPr/>
        <a:lstStyle/>
        <a:p>
          <a:pPr marL="0"/>
          <a:r>
            <a:rPr lang="en-US" sz="1600" kern="1200" spc="150" baseline="0" dirty="0">
              <a:solidFill>
                <a:prstClr val="black"/>
              </a:solidFill>
              <a:latin typeface="Tenorite"/>
              <a:ea typeface="+mn-ea"/>
              <a:cs typeface="+mn-cs"/>
            </a:rPr>
            <a:t>INNOVATIVE</a:t>
          </a:r>
        </a:p>
      </dgm:t>
    </dgm:pt>
    <dgm:pt modelId="{10C68AF5-481C-45AA-A216-8BBBB04515B9}" type="parTrans" cxnId="{F28D7702-2FC3-49BD-BB13-C989E5EE622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8649F7A-400B-4056-965D-C9AC0B3AD942}" type="sibTrans" cxnId="{F28D7702-2FC3-49BD-BB13-C989E5EE622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0418D2B-9486-42DE-AFDD-1D31420040FF}">
      <dgm:prSet phldr="0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400" spc="50" baseline="0" dirty="0">
              <a:latin typeface="+mn-lt"/>
            </a:rPr>
            <a:t>Innovative building materials and process</a:t>
          </a:r>
        </a:p>
      </dgm:t>
    </dgm:pt>
    <dgm:pt modelId="{D5A17F6B-93F5-442B-938A-0F38C281BE88}" type="parTrans" cxnId="{5A5BA622-5DEB-48B9-88D9-C1DE36C711E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D87A0A5-8024-4710-846B-D5BFAC785107}" type="sibTrans" cxnId="{5A5BA622-5DEB-48B9-88D9-C1DE36C711E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9682B4F-0217-4B50-923E-C104AA24290F}">
      <dgm:prSet phldr="0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150" baseline="0" dirty="0">
              <a:solidFill>
                <a:prstClr val="black"/>
              </a:solidFill>
              <a:latin typeface="Tenorite"/>
              <a:ea typeface="+mn-ea"/>
              <a:cs typeface="+mn-cs"/>
            </a:rPr>
            <a:t>AFFORDABLE</a:t>
          </a:r>
        </a:p>
      </dgm:t>
    </dgm:pt>
    <dgm:pt modelId="{E0F6C4AF-9BBB-4698-91D7-F9AE3EACBD5D}" type="parTrans" cxnId="{6C23D0C9-74B2-4C8B-AB2F-A03B3B0EBE5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8632E42-D7EB-4C31-877E-6F1B2801851A}" type="sibTrans" cxnId="{6C23D0C9-74B2-4C8B-AB2F-A03B3B0EBE5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0EC0C300-11E4-45CF-8418-973585107209}">
      <dgm:prSet phldr="0" custT="1"/>
      <dgm:spPr/>
      <dgm:t>
        <a:bodyPr/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enorite"/>
              <a:ea typeface="+mn-ea"/>
              <a:cs typeface="+mn-cs"/>
            </a:rPr>
            <a:t>Will target families and households that need it</a:t>
          </a:r>
        </a:p>
      </dgm:t>
    </dgm:pt>
    <dgm:pt modelId="{1E4DD98E-100E-46B7-B24A-408BBF69E9FA}" type="parTrans" cxnId="{51563A4F-C0EB-47D6-B5BC-47A4E599AD4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90FAB5D1-62B3-4FF6-A07D-EE607F529C32}" type="sibTrans" cxnId="{51563A4F-C0EB-47D6-B5BC-47A4E599AD4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EB4A941-E9FA-4A86-A673-85FF34B35F20}">
      <dgm:prSet phldr="0" custT="1"/>
      <dgm:spPr/>
      <dgm:t>
        <a:bodyPr/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enorite"/>
              <a:ea typeface="+mn-ea"/>
              <a:cs typeface="+mn-cs"/>
            </a:rPr>
            <a:t>The project can help to stimulate long-term growth</a:t>
          </a:r>
        </a:p>
      </dgm:t>
    </dgm:pt>
    <dgm:pt modelId="{39522508-BC4E-4DD5-A744-AFEFFE36DB74}" type="parTrans" cxnId="{F942F56C-9025-4AA1-9B36-C5AE0A93B0F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97624CC8-6315-4683-B26C-C30D552DA5A6}" type="sibTrans" cxnId="{F942F56C-9025-4AA1-9B36-C5AE0A93B0F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F85505A-81B6-4FDA-A144-900B71DAD946}">
      <dgm:prSet phldr="0" custT="1"/>
      <dgm:spPr/>
      <dgm:t>
        <a:bodyPr/>
        <a:lstStyle/>
        <a:p>
          <a:pPr marL="0"/>
          <a:r>
            <a:rPr lang="en-US" sz="1600" kern="1200" spc="150" baseline="0" dirty="0">
              <a:solidFill>
                <a:prstClr val="black"/>
              </a:solidFill>
              <a:latin typeface="Tenorite"/>
              <a:ea typeface="+mn-ea"/>
              <a:cs typeface="+mn-cs"/>
            </a:rPr>
            <a:t>SUSTAINABLE</a:t>
          </a:r>
        </a:p>
      </dgm:t>
    </dgm:pt>
    <dgm:pt modelId="{D9A96E25-7BBE-4DDD-8DDE-B4970D4340A8}" type="parTrans" cxnId="{2D633B56-E147-4EFC-B9EE-6C0413F329B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8F74A88-49DC-44B1-BC0D-220A7B97601C}" type="sibTrans" cxnId="{2D633B56-E147-4EFC-B9EE-6C0413F329B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4B4F7C4-5024-45F0-9FD7-C5068A1AE6C4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473E2436-1BC1-4A6C-8568-5C38418F52D1}" type="pres">
      <dgm:prSet presAssocID="{73D947E0-108F-4D20-A71E-3CF329F97212}" presName="composite" presStyleCnt="0"/>
      <dgm:spPr/>
    </dgm:pt>
    <dgm:pt modelId="{BDBD7220-3F85-45D2-BED6-5BBFBC23EAE3}" type="pres">
      <dgm:prSet presAssocID="{73D947E0-108F-4D20-A71E-3CF329F97212}" presName="parTx" presStyleLbl="alignNode1" presStyleIdx="0" presStyleCnt="4">
        <dgm:presLayoutVars>
          <dgm:chMax val="0"/>
          <dgm:chPref val="0"/>
        </dgm:presLayoutVars>
      </dgm:prSet>
      <dgm:spPr/>
    </dgm:pt>
    <dgm:pt modelId="{22359DD7-1BFB-4900-BAE6-6084F2F57988}" type="pres">
      <dgm:prSet presAssocID="{73D947E0-108F-4D20-A71E-3CF329F97212}" presName="desTx" presStyleLbl="alignAccFollowNode1" presStyleIdx="0" presStyleCnt="4">
        <dgm:presLayoutVars/>
      </dgm:prSet>
      <dgm:spPr/>
    </dgm:pt>
    <dgm:pt modelId="{38C65349-0C40-499F-9765-B6F38C2DC3C3}" type="pres">
      <dgm:prSet presAssocID="{AE813459-65AB-4FA9-B717-330DDA6DFA4E}" presName="space" presStyleCnt="0"/>
      <dgm:spPr/>
    </dgm:pt>
    <dgm:pt modelId="{C6650FDC-3601-45F5-9125-6E3F90A53F8A}" type="pres">
      <dgm:prSet presAssocID="{B1AFA1AF-0FF8-45B3-A6D0-0E255A2F637D}" presName="composite" presStyleCnt="0"/>
      <dgm:spPr/>
    </dgm:pt>
    <dgm:pt modelId="{C4F84DEA-2002-4D32-8E80-70EEE05E345A}" type="pres">
      <dgm:prSet presAssocID="{B1AFA1AF-0FF8-45B3-A6D0-0E255A2F637D}" presName="parTx" presStyleLbl="alignNode1" presStyleIdx="1" presStyleCnt="4">
        <dgm:presLayoutVars>
          <dgm:chMax val="0"/>
          <dgm:chPref val="0"/>
        </dgm:presLayoutVars>
      </dgm:prSet>
      <dgm:spPr/>
    </dgm:pt>
    <dgm:pt modelId="{4FEB85EB-D046-4CDB-8A62-BBCE260C4490}" type="pres">
      <dgm:prSet presAssocID="{B1AFA1AF-0FF8-45B3-A6D0-0E255A2F637D}" presName="desTx" presStyleLbl="alignAccFollowNode1" presStyleIdx="1" presStyleCnt="4">
        <dgm:presLayoutVars/>
      </dgm:prSet>
      <dgm:spPr/>
    </dgm:pt>
    <dgm:pt modelId="{40F59683-723F-44D1-8379-95635EED1AA8}" type="pres">
      <dgm:prSet presAssocID="{88649F7A-400B-4056-965D-C9AC0B3AD942}" presName="space" presStyleCnt="0"/>
      <dgm:spPr/>
    </dgm:pt>
    <dgm:pt modelId="{BB2E4F65-C461-40C3-BC82-6A29AA851F44}" type="pres">
      <dgm:prSet presAssocID="{E9682B4F-0217-4B50-923E-C104AA24290F}" presName="composite" presStyleCnt="0"/>
      <dgm:spPr/>
    </dgm:pt>
    <dgm:pt modelId="{49B7F8FA-D256-41EF-9327-52A3551D9A60}" type="pres">
      <dgm:prSet presAssocID="{E9682B4F-0217-4B50-923E-C104AA24290F}" presName="parTx" presStyleLbl="alignNode1" presStyleIdx="2" presStyleCnt="4">
        <dgm:presLayoutVars>
          <dgm:chMax val="0"/>
          <dgm:chPref val="0"/>
        </dgm:presLayoutVars>
      </dgm:prSet>
      <dgm:spPr/>
    </dgm:pt>
    <dgm:pt modelId="{6B5FE59C-B471-448A-AA7A-B526DCC4D4CA}" type="pres">
      <dgm:prSet presAssocID="{E9682B4F-0217-4B50-923E-C104AA24290F}" presName="desTx" presStyleLbl="alignAccFollowNode1" presStyleIdx="2" presStyleCnt="4">
        <dgm:presLayoutVars/>
      </dgm:prSet>
      <dgm:spPr/>
    </dgm:pt>
    <dgm:pt modelId="{A91542D9-4FB3-4302-AD03-3D6EF82E6748}" type="pres">
      <dgm:prSet presAssocID="{B8632E42-D7EB-4C31-877E-6F1B2801851A}" presName="space" presStyleCnt="0"/>
      <dgm:spPr/>
    </dgm:pt>
    <dgm:pt modelId="{1A7C3045-2DAF-4A19-82DB-79436B2E4575}" type="pres">
      <dgm:prSet presAssocID="{4F85505A-81B6-4FDA-A144-900B71DAD946}" presName="composite" presStyleCnt="0"/>
      <dgm:spPr/>
    </dgm:pt>
    <dgm:pt modelId="{4132ECB1-6BEF-4935-AFA3-B2EAA48FDE7E}" type="pres">
      <dgm:prSet presAssocID="{4F85505A-81B6-4FDA-A144-900B71DAD946}" presName="parTx" presStyleLbl="alignNode1" presStyleIdx="3" presStyleCnt="4">
        <dgm:presLayoutVars>
          <dgm:chMax val="0"/>
          <dgm:chPref val="0"/>
        </dgm:presLayoutVars>
      </dgm:prSet>
      <dgm:spPr/>
    </dgm:pt>
    <dgm:pt modelId="{C42A8BDE-B838-475D-AFDE-17B60D744AB6}" type="pres">
      <dgm:prSet presAssocID="{4F85505A-81B6-4FDA-A144-900B71DAD946}" presName="desTx" presStyleLbl="alignAccFollowNode1" presStyleIdx="3" presStyleCnt="4">
        <dgm:presLayoutVars/>
      </dgm:prSet>
      <dgm:spPr/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31826907-E438-4A1B-A800-F181C547104F}" type="presOf" srcId="{30A490C8-22B4-4D68-875C-0F0DE2FF864D}" destId="{22359DD7-1BFB-4900-BAE6-6084F2F57988}" srcOrd="0" destOrd="0" presId="urn:microsoft.com/office/officeart/2016/7/layout/HorizontalActionList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77A55366-077C-403B-A9E1-B9C6B5CA3288}" type="presOf" srcId="{73D947E0-108F-4D20-A71E-3CF329F97212}" destId="{BDBD7220-3F85-45D2-BED6-5BBFBC23EAE3}" srcOrd="0" destOrd="0" presId="urn:microsoft.com/office/officeart/2016/7/layout/HorizontalActionList"/>
    <dgm:cxn modelId="{F942F56C-9025-4AA1-9B36-C5AE0A93B0F5}" srcId="{4F85505A-81B6-4FDA-A144-900B71DAD946}" destId="{FEB4A941-E9FA-4A86-A673-85FF34B35F20}" srcOrd="0" destOrd="0" parTransId="{39522508-BC4E-4DD5-A744-AFEFFE36DB74}" sibTransId="{97624CC8-6315-4683-B26C-C30D552DA5A6}"/>
    <dgm:cxn modelId="{B7F6ED6E-855A-4A7B-AE18-3BD04546002C}" type="presOf" srcId="{B1AFA1AF-0FF8-45B3-A6D0-0E255A2F637D}" destId="{C4F84DEA-2002-4D32-8E80-70EEE05E345A}" srcOrd="0" destOrd="0" presId="urn:microsoft.com/office/officeart/2016/7/layout/HorizontalAction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6291F24F-B536-4688-99BC-6A4CB5E15E15}" type="presOf" srcId="{4F85505A-81B6-4FDA-A144-900B71DAD946}" destId="{4132ECB1-6BEF-4935-AFA3-B2EAA48FDE7E}" srcOrd="0" destOrd="0" presId="urn:microsoft.com/office/officeart/2016/7/layout/HorizontalActionList"/>
    <dgm:cxn modelId="{2D633B56-E147-4EFC-B9EE-6C0413F329B0}" srcId="{0DD8915E-DC14-41D6-9BB5-F49E1C265163}" destId="{4F85505A-81B6-4FDA-A144-900B71DAD946}" srcOrd="3" destOrd="0" parTransId="{D9A96E25-7BBE-4DDD-8DDE-B4970D4340A8}" sibTransId="{68F74A88-49DC-44B1-BC0D-220A7B97601C}"/>
    <dgm:cxn modelId="{110097B3-0B24-42EE-9C79-845C028B379B}" type="presOf" srcId="{E9682B4F-0217-4B50-923E-C104AA24290F}" destId="{49B7F8FA-D256-41EF-9327-52A3551D9A60}" srcOrd="0" destOrd="0" presId="urn:microsoft.com/office/officeart/2016/7/layout/HorizontalAction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8CB96BD1-8B01-481A-B525-C5C507C9951C}" type="presOf" srcId="{0EC0C300-11E4-45CF-8418-973585107209}" destId="{6B5FE59C-B471-448A-AA7A-B526DCC4D4CA}" srcOrd="0" destOrd="0" presId="urn:microsoft.com/office/officeart/2016/7/layout/HorizontalActionList"/>
    <dgm:cxn modelId="{36A4EED2-16DE-4F21-9B57-BD053CD7ED3D}" type="presOf" srcId="{FEB4A941-E9FA-4A86-A673-85FF34B35F20}" destId="{C42A8BDE-B838-475D-AFDE-17B60D744AB6}" srcOrd="0" destOrd="0" presId="urn:microsoft.com/office/officeart/2016/7/layout/HorizontalActionList"/>
    <dgm:cxn modelId="{BF1349D4-34AE-476D-8D7B-F3ABAB74304F}" type="presOf" srcId="{50418D2B-9486-42DE-AFDD-1D31420040FF}" destId="{4FEB85EB-D046-4CDB-8A62-BBCE260C4490}" srcOrd="0" destOrd="0" presId="urn:microsoft.com/office/officeart/2016/7/layout/HorizontalActionList"/>
    <dgm:cxn modelId="{825BC9D8-F515-4FBF-8CF8-23CD32968E1D}" type="presOf" srcId="{0DD8915E-DC14-41D6-9BB5-F49E1C265163}" destId="{E4B4F7C4-5024-45F0-9FD7-C5068A1AE6C4}" srcOrd="0" destOrd="0" presId="urn:microsoft.com/office/officeart/2016/7/layout/HorizontalActionList"/>
    <dgm:cxn modelId="{E9D2B9D9-3B26-471C-AF45-E02D1C258CD3}" type="presParOf" srcId="{E4B4F7C4-5024-45F0-9FD7-C5068A1AE6C4}" destId="{473E2436-1BC1-4A6C-8568-5C38418F52D1}" srcOrd="0" destOrd="0" presId="urn:microsoft.com/office/officeart/2016/7/layout/HorizontalActionList"/>
    <dgm:cxn modelId="{A151C920-5872-4C88-8534-922E9C800B9B}" type="presParOf" srcId="{473E2436-1BC1-4A6C-8568-5C38418F52D1}" destId="{BDBD7220-3F85-45D2-BED6-5BBFBC23EAE3}" srcOrd="0" destOrd="0" presId="urn:microsoft.com/office/officeart/2016/7/layout/HorizontalActionList"/>
    <dgm:cxn modelId="{45373909-AB37-4D9A-936C-DC8447BC111D}" type="presParOf" srcId="{473E2436-1BC1-4A6C-8568-5C38418F52D1}" destId="{22359DD7-1BFB-4900-BAE6-6084F2F57988}" srcOrd="1" destOrd="0" presId="urn:microsoft.com/office/officeart/2016/7/layout/HorizontalActionList"/>
    <dgm:cxn modelId="{CFC7E7C1-85BC-47FC-BC11-D0BACA8440B9}" type="presParOf" srcId="{E4B4F7C4-5024-45F0-9FD7-C5068A1AE6C4}" destId="{38C65349-0C40-499F-9765-B6F38C2DC3C3}" srcOrd="1" destOrd="0" presId="urn:microsoft.com/office/officeart/2016/7/layout/HorizontalActionList"/>
    <dgm:cxn modelId="{86FF1107-69E9-4310-A0D8-2BF61292A72B}" type="presParOf" srcId="{E4B4F7C4-5024-45F0-9FD7-C5068A1AE6C4}" destId="{C6650FDC-3601-45F5-9125-6E3F90A53F8A}" srcOrd="2" destOrd="0" presId="urn:microsoft.com/office/officeart/2016/7/layout/HorizontalActionList"/>
    <dgm:cxn modelId="{1C7F1C64-2F3D-4695-A56C-92B1B848B0C2}" type="presParOf" srcId="{C6650FDC-3601-45F5-9125-6E3F90A53F8A}" destId="{C4F84DEA-2002-4D32-8E80-70EEE05E345A}" srcOrd="0" destOrd="0" presId="urn:microsoft.com/office/officeart/2016/7/layout/HorizontalActionList"/>
    <dgm:cxn modelId="{DC59A3FF-666D-48A7-B3BE-98A9F829402D}" type="presParOf" srcId="{C6650FDC-3601-45F5-9125-6E3F90A53F8A}" destId="{4FEB85EB-D046-4CDB-8A62-BBCE260C4490}" srcOrd="1" destOrd="0" presId="urn:microsoft.com/office/officeart/2016/7/layout/HorizontalActionList"/>
    <dgm:cxn modelId="{AAE65B9C-F662-4FAA-8FDB-82E7FB86BB24}" type="presParOf" srcId="{E4B4F7C4-5024-45F0-9FD7-C5068A1AE6C4}" destId="{40F59683-723F-44D1-8379-95635EED1AA8}" srcOrd="3" destOrd="0" presId="urn:microsoft.com/office/officeart/2016/7/layout/HorizontalActionList"/>
    <dgm:cxn modelId="{F5BE37E3-59D0-4D56-B08C-9B1D93695802}" type="presParOf" srcId="{E4B4F7C4-5024-45F0-9FD7-C5068A1AE6C4}" destId="{BB2E4F65-C461-40C3-BC82-6A29AA851F44}" srcOrd="4" destOrd="0" presId="urn:microsoft.com/office/officeart/2016/7/layout/HorizontalActionList"/>
    <dgm:cxn modelId="{1FC3B8DB-8632-4AA8-99E5-4F0C12504130}" type="presParOf" srcId="{BB2E4F65-C461-40C3-BC82-6A29AA851F44}" destId="{49B7F8FA-D256-41EF-9327-52A3551D9A60}" srcOrd="0" destOrd="0" presId="urn:microsoft.com/office/officeart/2016/7/layout/HorizontalActionList"/>
    <dgm:cxn modelId="{03A1CBF9-FFCE-4B8C-9850-8B297556CCF4}" type="presParOf" srcId="{BB2E4F65-C461-40C3-BC82-6A29AA851F44}" destId="{6B5FE59C-B471-448A-AA7A-B526DCC4D4CA}" srcOrd="1" destOrd="0" presId="urn:microsoft.com/office/officeart/2016/7/layout/HorizontalActionList"/>
    <dgm:cxn modelId="{BAB9C1C4-8A05-4AE7-B42E-55875981524E}" type="presParOf" srcId="{E4B4F7C4-5024-45F0-9FD7-C5068A1AE6C4}" destId="{A91542D9-4FB3-4302-AD03-3D6EF82E6748}" srcOrd="5" destOrd="0" presId="urn:microsoft.com/office/officeart/2016/7/layout/HorizontalActionList"/>
    <dgm:cxn modelId="{F7DEAAC8-FCAD-4F6B-92BD-91B8342F3277}" type="presParOf" srcId="{E4B4F7C4-5024-45F0-9FD7-C5068A1AE6C4}" destId="{1A7C3045-2DAF-4A19-82DB-79436B2E4575}" srcOrd="6" destOrd="0" presId="urn:microsoft.com/office/officeart/2016/7/layout/HorizontalActionList"/>
    <dgm:cxn modelId="{13555CA3-20BE-41F8-BD09-0BA8CEE1C702}" type="presParOf" srcId="{1A7C3045-2DAF-4A19-82DB-79436B2E4575}" destId="{4132ECB1-6BEF-4935-AFA3-B2EAA48FDE7E}" srcOrd="0" destOrd="0" presId="urn:microsoft.com/office/officeart/2016/7/layout/HorizontalActionList"/>
    <dgm:cxn modelId="{0848E8B2-6BD5-4CB6-B7E0-F8F1B1F78E2F}" type="presParOf" srcId="{1A7C3045-2DAF-4A19-82DB-79436B2E4575}" destId="{C42A8BDE-B838-475D-AFDE-17B60D744AB6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D7220-3F85-45D2-BED6-5BBFBC23EAE3}">
      <dsp:nvSpPr>
        <dsp:cNvPr id="0" name=""/>
        <dsp:cNvSpPr/>
      </dsp:nvSpPr>
      <dsp:spPr>
        <a:xfrm>
          <a:off x="7438" y="748982"/>
          <a:ext cx="2544259" cy="7632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spc="150" baseline="0" dirty="0">
              <a:solidFill>
                <a:schemeClr val="tx1"/>
              </a:solidFill>
              <a:latin typeface="+mj-lt"/>
              <a:ea typeface="+mj-ea"/>
              <a:cs typeface="+mj-cs"/>
            </a:rPr>
            <a:t>HIGH-QUALITY</a:t>
          </a:r>
        </a:p>
      </dsp:txBody>
      <dsp:txXfrm>
        <a:off x="7438" y="748982"/>
        <a:ext cx="2544259" cy="763277"/>
      </dsp:txXfrm>
    </dsp:sp>
    <dsp:sp modelId="{22359DD7-1BFB-4900-BAE6-6084F2F57988}">
      <dsp:nvSpPr>
        <dsp:cNvPr id="0" name=""/>
        <dsp:cNvSpPr/>
      </dsp:nvSpPr>
      <dsp:spPr>
        <a:xfrm>
          <a:off x="7438" y="1512260"/>
          <a:ext cx="2544259" cy="14836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+mn-lt"/>
            </a:rPr>
            <a:t>Well-designed, enhances neighborhood </a:t>
          </a:r>
        </a:p>
      </dsp:txBody>
      <dsp:txXfrm>
        <a:off x="7438" y="1512260"/>
        <a:ext cx="2544259" cy="1483669"/>
      </dsp:txXfrm>
    </dsp:sp>
    <dsp:sp modelId="{C4F84DEA-2002-4D32-8E80-70EEE05E345A}">
      <dsp:nvSpPr>
        <dsp:cNvPr id="0" name=""/>
        <dsp:cNvSpPr/>
      </dsp:nvSpPr>
      <dsp:spPr>
        <a:xfrm>
          <a:off x="2659592" y="748982"/>
          <a:ext cx="2544259" cy="7632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150" baseline="0" dirty="0">
              <a:solidFill>
                <a:prstClr val="black"/>
              </a:solidFill>
              <a:latin typeface="Tenorite"/>
              <a:ea typeface="+mn-ea"/>
              <a:cs typeface="+mn-cs"/>
            </a:rPr>
            <a:t>INNOVATIVE</a:t>
          </a:r>
        </a:p>
      </dsp:txBody>
      <dsp:txXfrm>
        <a:off x="2659592" y="748982"/>
        <a:ext cx="2544259" cy="763277"/>
      </dsp:txXfrm>
    </dsp:sp>
    <dsp:sp modelId="{4FEB85EB-D046-4CDB-8A62-BBCE260C4490}">
      <dsp:nvSpPr>
        <dsp:cNvPr id="0" name=""/>
        <dsp:cNvSpPr/>
      </dsp:nvSpPr>
      <dsp:spPr>
        <a:xfrm>
          <a:off x="2659592" y="1512260"/>
          <a:ext cx="2544259" cy="14836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latin typeface="+mn-lt"/>
            </a:rPr>
            <a:t>Innovative building materials and process</a:t>
          </a:r>
        </a:p>
      </dsp:txBody>
      <dsp:txXfrm>
        <a:off x="2659592" y="1512260"/>
        <a:ext cx="2544259" cy="1483669"/>
      </dsp:txXfrm>
    </dsp:sp>
    <dsp:sp modelId="{49B7F8FA-D256-41EF-9327-52A3551D9A60}">
      <dsp:nvSpPr>
        <dsp:cNvPr id="0" name=""/>
        <dsp:cNvSpPr/>
      </dsp:nvSpPr>
      <dsp:spPr>
        <a:xfrm>
          <a:off x="5311747" y="748982"/>
          <a:ext cx="2544259" cy="7632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150" baseline="0" dirty="0">
              <a:solidFill>
                <a:prstClr val="black"/>
              </a:solidFill>
              <a:latin typeface="Tenorite"/>
              <a:ea typeface="+mn-ea"/>
              <a:cs typeface="+mn-cs"/>
            </a:rPr>
            <a:t>AFFORDABLE</a:t>
          </a:r>
        </a:p>
      </dsp:txBody>
      <dsp:txXfrm>
        <a:off x="5311747" y="748982"/>
        <a:ext cx="2544259" cy="763277"/>
      </dsp:txXfrm>
    </dsp:sp>
    <dsp:sp modelId="{6B5FE59C-B471-448A-AA7A-B526DCC4D4CA}">
      <dsp:nvSpPr>
        <dsp:cNvPr id="0" name=""/>
        <dsp:cNvSpPr/>
      </dsp:nvSpPr>
      <dsp:spPr>
        <a:xfrm>
          <a:off x="5311747" y="1512260"/>
          <a:ext cx="2544259" cy="14836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enorite"/>
              <a:ea typeface="+mn-ea"/>
              <a:cs typeface="+mn-cs"/>
            </a:rPr>
            <a:t>Will target families and households that need it</a:t>
          </a:r>
        </a:p>
      </dsp:txBody>
      <dsp:txXfrm>
        <a:off x="5311747" y="1512260"/>
        <a:ext cx="2544259" cy="1483669"/>
      </dsp:txXfrm>
    </dsp:sp>
    <dsp:sp modelId="{4132ECB1-6BEF-4935-AFA3-B2EAA48FDE7E}">
      <dsp:nvSpPr>
        <dsp:cNvPr id="0" name=""/>
        <dsp:cNvSpPr/>
      </dsp:nvSpPr>
      <dsp:spPr>
        <a:xfrm>
          <a:off x="7963901" y="748982"/>
          <a:ext cx="2544259" cy="7632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spc="150" baseline="0" dirty="0">
              <a:solidFill>
                <a:prstClr val="black"/>
              </a:solidFill>
              <a:latin typeface="Tenorite"/>
              <a:ea typeface="+mn-ea"/>
              <a:cs typeface="+mn-cs"/>
            </a:rPr>
            <a:t>SUSTAINABLE</a:t>
          </a:r>
        </a:p>
      </dsp:txBody>
      <dsp:txXfrm>
        <a:off x="7963901" y="748982"/>
        <a:ext cx="2544259" cy="763277"/>
      </dsp:txXfrm>
    </dsp:sp>
    <dsp:sp modelId="{C42A8BDE-B838-475D-AFDE-17B60D744AB6}">
      <dsp:nvSpPr>
        <dsp:cNvPr id="0" name=""/>
        <dsp:cNvSpPr/>
      </dsp:nvSpPr>
      <dsp:spPr>
        <a:xfrm>
          <a:off x="7963901" y="1512260"/>
          <a:ext cx="2544259" cy="14836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spc="5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enorite"/>
              <a:ea typeface="+mn-ea"/>
              <a:cs typeface="+mn-cs"/>
            </a:rPr>
            <a:t>The project can help to stimulate long-term growth</a:t>
          </a:r>
        </a:p>
      </dsp:txBody>
      <dsp:txXfrm>
        <a:off x="7963901" y="1512260"/>
        <a:ext cx="2544259" cy="1483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5"/>
            <a:ext cx="10515600" cy="3744913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1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6" y="366042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2756" y="4736748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6" y="1613528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9" y="268256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8" y="375539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80" y="4824430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3" y="6356350"/>
            <a:ext cx="377598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25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889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137199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2895600" cy="2519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EBF9-6826-475B-8079-C1112899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26A3-DF54-47D2-8C3A-34FD43A1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25A-4493-4967-9146-841D0EF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A1CF8B-3479-49A3-A30E-2F2ECE962075}"/>
              </a:ext>
            </a:extLst>
          </p:cNvPr>
          <p:cNvGrpSpPr/>
          <p:nvPr userDrawn="1"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148840"/>
            <a:ext cx="4179570" cy="171553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7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4" y="2809875"/>
            <a:ext cx="6696075" cy="1909763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28803"/>
            <a:ext cx="6696074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3E9A-96BC-4283-A6E1-5948AEB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4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19C49-052B-4D3E-B227-1D787463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699" y="6356350"/>
            <a:ext cx="25431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724A-95F0-41B6-A77E-EDD0672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50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06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4"/>
            <a:ext cx="233081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4"/>
            <a:ext cx="231770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22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2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5" y="3654378"/>
            <a:ext cx="2105135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5999" y="3809747"/>
            <a:ext cx="22998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0" y="3809747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2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6" y="5668583"/>
            <a:ext cx="181347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0" y="5668583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20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66" r:id="rId5"/>
    <p:sldLayoutId id="2147483667" r:id="rId6"/>
    <p:sldLayoutId id="2147483654" r:id="rId7"/>
    <p:sldLayoutId id="2147483663" r:id="rId8"/>
    <p:sldLayoutId id="2147483662" r:id="rId9"/>
    <p:sldLayoutId id="2147483668" r:id="rId10"/>
    <p:sldLayoutId id="2147483652" r:id="rId11"/>
    <p:sldLayoutId id="2147483653" r:id="rId12"/>
    <p:sldLayoutId id="2147483660" r:id="rId13"/>
    <p:sldLayoutId id="2147483664" r:id="rId14"/>
    <p:sldLayoutId id="214748366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4941771" cy="1122202"/>
          </a:xfrm>
        </p:spPr>
        <p:txBody>
          <a:bodyPr/>
          <a:lstStyle/>
          <a:p>
            <a:r>
              <a:rPr lang="en-US" dirty="0"/>
              <a:t>MARTINSVILLE</a:t>
            </a:r>
            <a:br>
              <a:rPr lang="en-US" dirty="0"/>
            </a:br>
            <a:r>
              <a:rPr lang="en-US" dirty="0"/>
              <a:t>redevelopment EFFORTS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6A1B4-B8D1-4A72-8E20-0703F54BF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 descr="A logo of a house&#10;&#10;Description automatically generated">
            <a:extLst>
              <a:ext uri="{FF2B5EF4-FFF2-40B4-BE49-F238E27FC236}">
                <a16:creationId xmlns:a16="http://schemas.microsoft.com/office/drawing/2014/main" id="{B6F31079-7EE9-04A8-83D8-F88C1379C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20" y="5137520"/>
            <a:ext cx="1304925" cy="1295400"/>
          </a:xfrm>
          <a:prstGeom prst="rect">
            <a:avLst/>
          </a:prstGeom>
        </p:spPr>
      </p:pic>
      <p:pic>
        <p:nvPicPr>
          <p:cNvPr id="6" name="Picture 5" descr="A blue puzzle with a blue arrow around the earth&#10;&#10;Description automatically generated with medium confidence">
            <a:extLst>
              <a:ext uri="{FF2B5EF4-FFF2-40B4-BE49-F238E27FC236}">
                <a16:creationId xmlns:a16="http://schemas.microsoft.com/office/drawing/2014/main" id="{1BF4A0A2-EB61-6778-055F-B2FAB1DA4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024" y="5186994"/>
            <a:ext cx="1960981" cy="1122202"/>
          </a:xfrm>
          <a:prstGeom prst="rect">
            <a:avLst/>
          </a:prstGeom>
        </p:spPr>
      </p:pic>
      <p:pic>
        <p:nvPicPr>
          <p:cNvPr id="8" name="Picture 7" descr="A blue logo with a house and a person on it&#10;&#10;Description automatically generated">
            <a:extLst>
              <a:ext uri="{FF2B5EF4-FFF2-40B4-BE49-F238E27FC236}">
                <a16:creationId xmlns:a16="http://schemas.microsoft.com/office/drawing/2014/main" id="{572D7F98-5EB3-77A3-B999-FEA8D493D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388" y="5186994"/>
            <a:ext cx="2303269" cy="10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5F11-B7B9-4B80-8C6A-A8A7A7190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2148840"/>
            <a:ext cx="4179570" cy="1715531"/>
          </a:xfrm>
        </p:spPr>
        <p:txBody>
          <a:bodyPr/>
          <a:lstStyle/>
          <a:p>
            <a:r>
              <a:rPr lang="en-US" dirty="0"/>
              <a:t>42 Acres site rives road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8AFAA9-633A-475C-B8ED-840A34F72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/>
          <a:lstStyle/>
          <a:p>
            <a:r>
              <a:rPr lang="en-US" dirty="0"/>
              <a:t>FUTURE DEVELOPMENT</a:t>
            </a:r>
          </a:p>
        </p:txBody>
      </p:sp>
    </p:spTree>
    <p:extLst>
      <p:ext uri="{BB962C8B-B14F-4D97-AF65-F5344CB8AC3E}">
        <p14:creationId xmlns:p14="http://schemas.microsoft.com/office/powerpoint/2010/main" val="379728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6A2A2FF-54E5-8AE3-D345-CD2A665D3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5" t="11944" r="17110" b="8472"/>
          <a:stretch/>
        </p:blipFill>
        <p:spPr>
          <a:xfrm>
            <a:off x="164276" y="136526"/>
            <a:ext cx="4485209" cy="2930524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A49C-96F4-440D-B89E-A0AE94F70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Martinsville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9FA3-9AE3-4689-A469-B7D2DFCCC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CD081C-3264-A02B-D9CD-E72AC1300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504" y="1790700"/>
            <a:ext cx="5544542" cy="4748211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D359E9E0-199D-50A4-BBA6-E5B63F03E050}"/>
              </a:ext>
            </a:extLst>
          </p:cNvPr>
          <p:cNvSpPr/>
          <p:nvPr/>
        </p:nvSpPr>
        <p:spPr>
          <a:xfrm rot="1772193">
            <a:off x="4748855" y="1822903"/>
            <a:ext cx="1446515" cy="7334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 1</a:t>
            </a:r>
          </a:p>
        </p:txBody>
      </p:sp>
      <p:pic>
        <p:nvPicPr>
          <p:cNvPr id="16" name="Picture 15" descr="A map of a city&#10;&#10;Description automatically generated">
            <a:extLst>
              <a:ext uri="{FF2B5EF4-FFF2-40B4-BE49-F238E27FC236}">
                <a16:creationId xmlns:a16="http://schemas.microsoft.com/office/drawing/2014/main" id="{0A9A01C5-7567-2C03-AE77-AA2E2B08B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1" y="3531083"/>
            <a:ext cx="4601353" cy="3120328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F6261F9D-E809-9E31-126A-0D2D0C9C2DD5}"/>
              </a:ext>
            </a:extLst>
          </p:cNvPr>
          <p:cNvSpPr/>
          <p:nvPr/>
        </p:nvSpPr>
        <p:spPr>
          <a:xfrm rot="19827807" flipH="1">
            <a:off x="4813046" y="4406409"/>
            <a:ext cx="1446515" cy="7334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C463A5-874D-FA70-3711-4EFF71EAC641}"/>
              </a:ext>
            </a:extLst>
          </p:cNvPr>
          <p:cNvSpPr txBox="1"/>
          <p:nvPr/>
        </p:nvSpPr>
        <p:spPr>
          <a:xfrm>
            <a:off x="4778774" y="93844"/>
            <a:ext cx="6097554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cap="all" spc="1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Planned Development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cap="all" spc="1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Rives Road</a:t>
            </a:r>
          </a:p>
        </p:txBody>
      </p:sp>
    </p:spTree>
    <p:extLst>
      <p:ext uri="{BB962C8B-B14F-4D97-AF65-F5344CB8AC3E}">
        <p14:creationId xmlns:p14="http://schemas.microsoft.com/office/powerpoint/2010/main" val="744379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6A2A2FF-54E5-8AE3-D345-CD2A665D3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5" t="11944" r="17110" b="8472"/>
          <a:stretch/>
        </p:blipFill>
        <p:spPr>
          <a:xfrm>
            <a:off x="164276" y="136526"/>
            <a:ext cx="4485209" cy="2930524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A49C-96F4-440D-B89E-A0AE94F70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Martinsville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9FA3-9AE3-4689-A469-B7D2DFCCC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C463A5-874D-FA70-3711-4EFF71EAC641}"/>
              </a:ext>
            </a:extLst>
          </p:cNvPr>
          <p:cNvSpPr txBox="1"/>
          <p:nvPr/>
        </p:nvSpPr>
        <p:spPr>
          <a:xfrm>
            <a:off x="4778774" y="93844"/>
            <a:ext cx="6097554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cap="all" spc="1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Planned Development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cap="all" spc="1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Rives Road</a:t>
            </a:r>
          </a:p>
        </p:txBody>
      </p:sp>
      <p:pic>
        <p:nvPicPr>
          <p:cNvPr id="3" name="Picture 2" descr="A house with a porch and a lawn&#10;&#10;Description automatically generated">
            <a:extLst>
              <a:ext uri="{FF2B5EF4-FFF2-40B4-BE49-F238E27FC236}">
                <a16:creationId xmlns:a16="http://schemas.microsoft.com/office/drawing/2014/main" id="{A105CA3E-B070-2A5A-9A45-37B94BAB0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95" y="3324014"/>
            <a:ext cx="4159807" cy="2775371"/>
          </a:xfrm>
          <a:prstGeom prst="rect">
            <a:avLst/>
          </a:prstGeom>
        </p:spPr>
      </p:pic>
      <p:pic>
        <p:nvPicPr>
          <p:cNvPr id="7" name="Picture 6" descr="A house with a driveway and grass&#10;&#10;Description automatically generated">
            <a:extLst>
              <a:ext uri="{FF2B5EF4-FFF2-40B4-BE49-F238E27FC236}">
                <a16:creationId xmlns:a16="http://schemas.microsoft.com/office/drawing/2014/main" id="{492B737E-AEEF-6A39-4AAA-10BCA37B4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434" y="3708060"/>
            <a:ext cx="4159807" cy="2775371"/>
          </a:xfrm>
          <a:prstGeom prst="rect">
            <a:avLst/>
          </a:prstGeom>
        </p:spPr>
      </p:pic>
      <p:pic>
        <p:nvPicPr>
          <p:cNvPr id="10" name="Picture 9" descr="A house with a lawn and a sign&#10;&#10;Description automatically generated">
            <a:extLst>
              <a:ext uri="{FF2B5EF4-FFF2-40B4-BE49-F238E27FC236}">
                <a16:creationId xmlns:a16="http://schemas.microsoft.com/office/drawing/2014/main" id="{5A8567D2-32C7-E280-6DDA-269BD98F1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738" y="1245412"/>
            <a:ext cx="4304404" cy="2183588"/>
          </a:xfrm>
          <a:prstGeom prst="rect">
            <a:avLst/>
          </a:prstGeom>
        </p:spPr>
      </p:pic>
      <p:pic>
        <p:nvPicPr>
          <p:cNvPr id="12" name="Picture 11" descr="A house with a lawn and trees&#10;&#10;Description automatically generated">
            <a:extLst>
              <a:ext uri="{FF2B5EF4-FFF2-40B4-BE49-F238E27FC236}">
                <a16:creationId xmlns:a16="http://schemas.microsoft.com/office/drawing/2014/main" id="{A2343E22-7624-1965-A5E7-F4A701E0CD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8543" y="3660359"/>
            <a:ext cx="4208697" cy="2805798"/>
          </a:xfrm>
          <a:prstGeom prst="rect">
            <a:avLst/>
          </a:prstGeom>
        </p:spPr>
      </p:pic>
      <p:pic>
        <p:nvPicPr>
          <p:cNvPr id="18" name="Picture 17" descr="A house with a lawn and grass&#10;&#10;Description automatically generated">
            <a:extLst>
              <a:ext uri="{FF2B5EF4-FFF2-40B4-BE49-F238E27FC236}">
                <a16:creationId xmlns:a16="http://schemas.microsoft.com/office/drawing/2014/main" id="{535C258E-EDB6-F7D8-3601-348700A45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792" y="3324014"/>
            <a:ext cx="4961555" cy="2775370"/>
          </a:xfrm>
          <a:prstGeom prst="rect">
            <a:avLst/>
          </a:prstGeom>
        </p:spPr>
      </p:pic>
      <p:pic>
        <p:nvPicPr>
          <p:cNvPr id="21" name="Picture 20" descr="A house with a lawn and a lawn&#10;&#10;Description automatically generated">
            <a:extLst>
              <a:ext uri="{FF2B5EF4-FFF2-40B4-BE49-F238E27FC236}">
                <a16:creationId xmlns:a16="http://schemas.microsoft.com/office/drawing/2014/main" id="{7605A3F8-1B9B-051D-8672-C8E446BC93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1464" y="1183373"/>
            <a:ext cx="4317224" cy="2414947"/>
          </a:xfrm>
          <a:prstGeom prst="rect">
            <a:avLst/>
          </a:prstGeom>
        </p:spPr>
      </p:pic>
      <p:pic>
        <p:nvPicPr>
          <p:cNvPr id="23" name="Picture 22" descr="Navajo County Courthouse with grass and trees&#10;&#10;Description automatically generated">
            <a:extLst>
              <a:ext uri="{FF2B5EF4-FFF2-40B4-BE49-F238E27FC236}">
                <a16:creationId xmlns:a16="http://schemas.microsoft.com/office/drawing/2014/main" id="{8194C033-6B7C-22FC-9CA9-8E189BF33A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4050" y="3708060"/>
            <a:ext cx="4534893" cy="2726335"/>
          </a:xfrm>
          <a:prstGeom prst="rect">
            <a:avLst/>
          </a:prstGeom>
        </p:spPr>
      </p:pic>
      <p:pic>
        <p:nvPicPr>
          <p:cNvPr id="25" name="Picture 24" descr="A building with solar panels&#10;&#10;Description automatically generated">
            <a:extLst>
              <a:ext uri="{FF2B5EF4-FFF2-40B4-BE49-F238E27FC236}">
                <a16:creationId xmlns:a16="http://schemas.microsoft.com/office/drawing/2014/main" id="{A0A5F297-A6C4-E131-4B85-0E70854E7B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1464" y="1144593"/>
            <a:ext cx="3517142" cy="2485447"/>
          </a:xfrm>
          <a:prstGeom prst="rect">
            <a:avLst/>
          </a:prstGeom>
        </p:spPr>
      </p:pic>
      <p:pic>
        <p:nvPicPr>
          <p:cNvPr id="27" name="Picture 26" descr="A building with a parking lot&#10;&#10;Description automatically generated">
            <a:extLst>
              <a:ext uri="{FF2B5EF4-FFF2-40B4-BE49-F238E27FC236}">
                <a16:creationId xmlns:a16="http://schemas.microsoft.com/office/drawing/2014/main" id="{68AD5A18-E77E-9166-33DC-640BE8150A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004" y="3324013"/>
            <a:ext cx="4812632" cy="238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4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6A2A2FF-54E5-8AE3-D345-CD2A665D3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5" t="11944" r="17110" b="8472"/>
          <a:stretch/>
        </p:blipFill>
        <p:spPr>
          <a:xfrm>
            <a:off x="164276" y="136526"/>
            <a:ext cx="4485209" cy="2930524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A49C-96F4-440D-B89E-A0AE94F70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Martinsville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9FA3-9AE3-4689-A469-B7D2DFCCC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C463A5-874D-FA70-3711-4EFF71EAC641}"/>
              </a:ext>
            </a:extLst>
          </p:cNvPr>
          <p:cNvSpPr txBox="1"/>
          <p:nvPr/>
        </p:nvSpPr>
        <p:spPr>
          <a:xfrm>
            <a:off x="4778774" y="93844"/>
            <a:ext cx="6097554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cap="all" spc="1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Planned Development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cap="all" spc="1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Rives Road</a:t>
            </a:r>
          </a:p>
        </p:txBody>
      </p:sp>
      <p:pic>
        <p:nvPicPr>
          <p:cNvPr id="4" name="Picture 3" descr="A path in a park&#10;&#10;Description automatically generated">
            <a:extLst>
              <a:ext uri="{FF2B5EF4-FFF2-40B4-BE49-F238E27FC236}">
                <a16:creationId xmlns:a16="http://schemas.microsoft.com/office/drawing/2014/main" id="{C3093473-64BB-E58A-9E6A-5B0EE5E23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4390240" cy="3282924"/>
          </a:xfrm>
          <a:prstGeom prst="rect">
            <a:avLst/>
          </a:prstGeom>
        </p:spPr>
      </p:pic>
      <p:pic>
        <p:nvPicPr>
          <p:cNvPr id="11" name="Picture 10" descr="A park with a statue in the middle&#10;&#10;Description automatically generated">
            <a:extLst>
              <a:ext uri="{FF2B5EF4-FFF2-40B4-BE49-F238E27FC236}">
                <a16:creationId xmlns:a16="http://schemas.microsoft.com/office/drawing/2014/main" id="{5C803719-066E-0ADF-0C54-21955F102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84" y="1182626"/>
            <a:ext cx="4162598" cy="2081299"/>
          </a:xfrm>
          <a:prstGeom prst="rect">
            <a:avLst/>
          </a:prstGeom>
        </p:spPr>
      </p:pic>
      <p:pic>
        <p:nvPicPr>
          <p:cNvPr id="14" name="Picture 13" descr="A solar panels on a roof&#10;&#10;Description automatically generated">
            <a:extLst>
              <a:ext uri="{FF2B5EF4-FFF2-40B4-BE49-F238E27FC236}">
                <a16:creationId xmlns:a16="http://schemas.microsoft.com/office/drawing/2014/main" id="{A26F8DBB-EBE0-C31B-B42F-8BD0A7E62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06" y="3529700"/>
            <a:ext cx="4716683" cy="26488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4B16C9-F6C6-B9D0-506B-7FD160545B51}"/>
              </a:ext>
            </a:extLst>
          </p:cNvPr>
          <p:cNvSpPr txBox="1"/>
          <p:nvPr/>
        </p:nvSpPr>
        <p:spPr>
          <a:xfrm>
            <a:off x="426303" y="1216657"/>
            <a:ext cx="6097554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cap="all" spc="1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WHAT’S NEEDED?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cap="all" spc="1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SITE CONTROL</a:t>
            </a:r>
          </a:p>
        </p:txBody>
      </p:sp>
    </p:spTree>
    <p:extLst>
      <p:ext uri="{BB962C8B-B14F-4D97-AF65-F5344CB8AC3E}">
        <p14:creationId xmlns:p14="http://schemas.microsoft.com/office/powerpoint/2010/main" val="311571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447 0.4273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44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1671639"/>
            <a:ext cx="5111750" cy="1204912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/>
          <a:lstStyle/>
          <a:p>
            <a:r>
              <a:rPr lang="en-US" dirty="0"/>
              <a:t>TARVARIS J. </a:t>
            </a:r>
            <a:r>
              <a:rPr lang="en-US" dirty="0" err="1"/>
              <a:t>McCOY</a:t>
            </a:r>
            <a:endParaRPr lang="en-US" dirty="0"/>
          </a:p>
          <a:p>
            <a:r>
              <a:rPr lang="en-US" dirty="0"/>
              <a:t>THE REAL MCCOY COMPANIES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1ED20-04D4-4894-B0C2-9C541A61A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/>
          <a:lstStyle/>
          <a:p>
            <a:r>
              <a:rPr lang="en-US" dirty="0"/>
              <a:t>MARTINSVILLE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1787E-7110-4989-B0B8-DD4E0ACC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 descr="A person in a suit smiling&#10;&#10;Description automatically generated">
            <a:extLst>
              <a:ext uri="{FF2B5EF4-FFF2-40B4-BE49-F238E27FC236}">
                <a16:creationId xmlns:a16="http://schemas.microsoft.com/office/drawing/2014/main" id="{816092CC-8162-8FC4-45FC-B5FD66F45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3269" y="2918582"/>
            <a:ext cx="2435089" cy="3409125"/>
          </a:xfrm>
          <a:prstGeom prst="rect">
            <a:avLst/>
          </a:prstGeom>
        </p:spPr>
      </p:pic>
      <p:pic>
        <p:nvPicPr>
          <p:cNvPr id="9" name="Picture 8" descr="A blue puzzle with a blue arrow around the earth&#10;&#10;Description automatically generated with medium confidence">
            <a:extLst>
              <a:ext uri="{FF2B5EF4-FFF2-40B4-BE49-F238E27FC236}">
                <a16:creationId xmlns:a16="http://schemas.microsoft.com/office/drawing/2014/main" id="{001EF78D-0AAD-1DF2-A85F-22E28D39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217" y="5591929"/>
            <a:ext cx="1285728" cy="73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5FEE2D-79E5-4C1D-8BF7-EE619CA70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Median income/ affordability - </a:t>
            </a:r>
            <a:r>
              <a:rPr lang="en-US" dirty="0" err="1"/>
              <a:t>martinsville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A5A93F-DCAE-40B8-8E94-3239A1A6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Martinsville Housing Development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91613-153A-4005-9F4D-2F185AE5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0A3BC0F-A78F-D680-D312-1D6A113393B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MSA MEDIAN INCOME		$70,600 </a:t>
            </a:r>
            <a:r>
              <a:rPr lang="en-US" sz="1400" dirty="0"/>
              <a:t>(HUD PUBLISHED INCOME LIMITS)</a:t>
            </a:r>
          </a:p>
          <a:p>
            <a:pPr marL="0" indent="0">
              <a:buNone/>
            </a:pPr>
            <a:r>
              <a:rPr lang="en-US" dirty="0"/>
              <a:t>CITY MEDIAN INCOME 		$36,832 </a:t>
            </a:r>
            <a:r>
              <a:rPr lang="en-US" sz="1400" dirty="0"/>
              <a:t>(US CENSUS BUREAU)</a:t>
            </a:r>
          </a:p>
          <a:p>
            <a:pPr marL="0" indent="0">
              <a:buNone/>
            </a:pPr>
            <a:r>
              <a:rPr lang="en-US" dirty="0"/>
              <a:t>HOME AFFORDABILITY 		$118,000 </a:t>
            </a:r>
            <a:r>
              <a:rPr lang="en-US" sz="1400" dirty="0"/>
              <a:t>(BASED ON 30YR MTG AT 7% APR)</a:t>
            </a:r>
          </a:p>
          <a:p>
            <a:pPr marL="0" indent="0">
              <a:buNone/>
            </a:pPr>
            <a:r>
              <a:rPr lang="en-US" dirty="0"/>
              <a:t>RENT AFFORDABILITY 		$920 </a:t>
            </a:r>
            <a:r>
              <a:rPr lang="en-US" sz="1400" dirty="0"/>
              <a:t>(BASED ON 30% RENT)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60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5FEE2D-79E5-4C1D-8BF7-EE619CA70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Virginia home building costs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90E7E75-E57A-4FF0-A0E4-A4DBCF6EA89A}"/>
              </a:ext>
            </a:extLst>
          </p:cNvPr>
          <p:cNvGraphicFramePr>
            <a:graphicFrameLocks noGrp="1"/>
          </p:cNvGraphicFramePr>
          <p:nvPr>
            <p:ph type="tbl" sz="quarter" idx="14"/>
            <p:extLst>
              <p:ext uri="{D42A27DB-BD31-4B8C-83A1-F6EECF244321}">
                <p14:modId xmlns:p14="http://schemas.microsoft.com/office/powerpoint/2010/main" val="4073939368"/>
              </p:ext>
            </p:extLst>
          </p:nvPr>
        </p:nvGraphicFramePr>
        <p:xfrm>
          <a:off x="3992880" y="1930582"/>
          <a:ext cx="4206240" cy="418587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26110455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547279344"/>
                    </a:ext>
                  </a:extLst>
                </a:gridCol>
              </a:tblGrid>
              <a:tr h="6596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</a:rPr>
                        <a:t>Home Size</a:t>
                      </a:r>
                      <a:endParaRPr lang="en-US" sz="1600" dirty="0">
                        <a:effectLst/>
                      </a:endParaRPr>
                    </a:p>
                    <a:p>
                      <a:pPr algn="ctr" rtl="0" fontAlgn="auto"/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</a:rPr>
                        <a:t>Average Price</a:t>
                      </a:r>
                      <a:endParaRPr lang="en-US" sz="1600" dirty="0">
                        <a:effectLst/>
                      </a:endParaRPr>
                    </a:p>
                    <a:p>
                      <a:pPr algn="ctr" rtl="0" fontAlgn="base"/>
                      <a:endParaRPr lang="en-US" sz="1600" b="1" i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1328149"/>
                  </a:ext>
                </a:extLst>
              </a:tr>
              <a:tr h="415131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800 sq. ft.</a:t>
                      </a:r>
                    </a:p>
                  </a:txBody>
                  <a:tcPr marL="60960" marR="6096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$124,000</a:t>
                      </a: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4129140390"/>
                  </a:ext>
                </a:extLst>
              </a:tr>
              <a:tr h="413649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1,000 sq. ft.</a:t>
                      </a:r>
                    </a:p>
                  </a:txBody>
                  <a:tcPr marL="60960" marR="6096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$155,000</a:t>
                      </a: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1699990805"/>
                  </a:ext>
                </a:extLst>
              </a:tr>
              <a:tr h="422266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1,200 sq. ft.</a:t>
                      </a:r>
                    </a:p>
                  </a:txBody>
                  <a:tcPr marL="60960" marR="6096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$186,000</a:t>
                      </a: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388671141"/>
                  </a:ext>
                </a:extLst>
              </a:tr>
              <a:tr h="365964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1,400 sq. ft.</a:t>
                      </a:r>
                    </a:p>
                  </a:txBody>
                  <a:tcPr marL="60960" marR="6096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$217,000</a:t>
                      </a: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497402758"/>
                  </a:ext>
                </a:extLst>
              </a:tr>
              <a:tr h="426862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1,500 sq. ft.</a:t>
                      </a:r>
                    </a:p>
                  </a:txBody>
                  <a:tcPr marL="60960" marR="6096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$232,500</a:t>
                      </a: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004235075"/>
                  </a:ext>
                </a:extLst>
              </a:tr>
              <a:tr h="365964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1,700 sq. ft.</a:t>
                      </a:r>
                    </a:p>
                  </a:txBody>
                  <a:tcPr marL="60960" marR="6096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$263,500</a:t>
                      </a: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132649124"/>
                  </a:ext>
                </a:extLst>
              </a:tr>
              <a:tr h="392391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2,000 sq. ft.</a:t>
                      </a:r>
                    </a:p>
                  </a:txBody>
                  <a:tcPr marL="60960" marR="6096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$310,000</a:t>
                      </a: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4255682598"/>
                  </a:ext>
                </a:extLst>
              </a:tr>
              <a:tr h="659623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2,500 sq. ft.</a:t>
                      </a:r>
                    </a:p>
                  </a:txBody>
                  <a:tcPr marL="60960" marR="6096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$387,500</a:t>
                      </a: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140253779"/>
                  </a:ext>
                </a:extLst>
              </a:tr>
            </a:tbl>
          </a:graphicData>
        </a:graphic>
      </p:graphicFrame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A5A93F-DCAE-40B8-8E94-3239A1A6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Martinsville Housing Development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91613-153A-4005-9F4D-2F185AE5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682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0014-73D5-419B-8867-972BB18D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</p:spPr>
        <p:txBody>
          <a:bodyPr/>
          <a:lstStyle/>
          <a:p>
            <a:r>
              <a:rPr lang="en-US" dirty="0"/>
              <a:t>Five points development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5F172A-5D5D-43CD-A187-DA0D303F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MARTINSVILL DEVELOPMENT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6FFDC-ADE8-4009-A466-A8178725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DDD471-F915-0053-3119-8E12AEFF9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DEVELOPMENT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99485C9-F135-70A4-6590-A45A09CC1E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EAB3F77-265F-A1E4-32B5-C235F29F6CB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4168553-77D5-9EDE-5B07-2F596101B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80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0014-73D5-419B-8867-972BB18D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</p:spPr>
        <p:txBody>
          <a:bodyPr/>
          <a:lstStyle/>
          <a:p>
            <a:r>
              <a:rPr lang="en-US" dirty="0"/>
              <a:t>FIVE POINTS DEVELOPMENT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5F172A-5D5D-43CD-A187-DA0D303F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0065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6FFDC-ADE8-4009-A466-A8178725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296E35-1A22-1BEA-6297-4E5F3103F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0" y="2776936"/>
            <a:ext cx="3924300" cy="823912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Content Placeholder 17" descr="A small house with a porch&#10;&#10;Description automatically generated">
            <a:extLst>
              <a:ext uri="{FF2B5EF4-FFF2-40B4-BE49-F238E27FC236}">
                <a16:creationId xmlns:a16="http://schemas.microsoft.com/office/drawing/2014/main" id="{D0F11658-8399-41EE-A473-AEB8B1C638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4792" y="3833813"/>
            <a:ext cx="2666215" cy="1998662"/>
          </a:xfrm>
        </p:spPr>
      </p:pic>
      <p:pic>
        <p:nvPicPr>
          <p:cNvPr id="20" name="Content Placeholder 19" descr="A small house with a porch&#10;&#10;Description automatically generated">
            <a:extLst>
              <a:ext uri="{FF2B5EF4-FFF2-40B4-BE49-F238E27FC236}">
                <a16:creationId xmlns:a16="http://schemas.microsoft.com/office/drawing/2014/main" id="{3D86A8B1-4C66-118F-A9FA-EE8E9C221AE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429535" y="1835151"/>
            <a:ext cx="2666215" cy="1859771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32F1DB-16E8-AD51-C0A7-9429C586E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0" y="1831848"/>
            <a:ext cx="6527679" cy="49103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D34C0-92F7-F7AD-F856-05A3848EE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535" y="3688884"/>
            <a:ext cx="2666215" cy="1529698"/>
          </a:xfrm>
          <a:prstGeom prst="rect">
            <a:avLst/>
          </a:prstGeom>
        </p:spPr>
      </p:pic>
      <p:pic>
        <p:nvPicPr>
          <p:cNvPr id="24" name="Picture 23" descr="A row of houses on a street&#10;&#10;Description automatically generated">
            <a:extLst>
              <a:ext uri="{FF2B5EF4-FFF2-40B4-BE49-F238E27FC236}">
                <a16:creationId xmlns:a16="http://schemas.microsoft.com/office/drawing/2014/main" id="{C8F2E377-5426-8FC6-6991-3334F981E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944" y="5218582"/>
            <a:ext cx="2666215" cy="149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01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62301-F83A-4BEA-9D11-E6C99FB5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FIVE POINTS DEVELOPMENT</a:t>
            </a:r>
          </a:p>
        </p:txBody>
      </p:sp>
      <p:graphicFrame>
        <p:nvGraphicFramePr>
          <p:cNvPr id="33" name="Content Placeholder 3" descr="Timeline Placeholder ">
            <a:extLst>
              <a:ext uri="{FF2B5EF4-FFF2-40B4-BE49-F238E27FC236}">
                <a16:creationId xmlns:a16="http://schemas.microsoft.com/office/drawing/2014/main" id="{7BC1F95D-CCD2-421B-B06B-706699FAAD5D}"/>
              </a:ext>
            </a:extLst>
          </p:cNvPr>
          <p:cNvGraphicFramePr>
            <a:graphicFrameLocks noGrp="1"/>
          </p:cNvGraphicFramePr>
          <p:nvPr>
            <p:ph type="dgm" sz="quarter" idx="15"/>
            <p:extLst>
              <p:ext uri="{D42A27DB-BD31-4B8C-83A1-F6EECF244321}">
                <p14:modId xmlns:p14="http://schemas.microsoft.com/office/powerpoint/2010/main" val="3229949606"/>
              </p:ext>
            </p:extLst>
          </p:nvPr>
        </p:nvGraphicFramePr>
        <p:xfrm>
          <a:off x="838200" y="2111375"/>
          <a:ext cx="10515600" cy="3744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E98E6AD-9D37-499C-898E-ED12AC36D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908AF9-2A07-4B50-BC13-471792106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85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3DB88-62DD-4C41-977F-D59BEF14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09419"/>
            <a:ext cx="4082142" cy="585788"/>
          </a:xfrm>
        </p:spPr>
        <p:txBody>
          <a:bodyPr>
            <a:normAutofit fontScale="90000"/>
          </a:bodyPr>
          <a:lstStyle/>
          <a:p>
            <a:r>
              <a:rPr lang="en-US" dirty="0"/>
              <a:t>Five points apartments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37E83-2D8B-42EF-A2C4-5D2BBDB1F0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77839-2CFD-4BC8-85DA-9EE69CCE1B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/>
          <a:lstStyle/>
          <a:p>
            <a:r>
              <a:rPr lang="en-US" dirty="0"/>
              <a:t>2024 Q1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386FF-C90F-4484-A843-D4BA75FFF0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6" y="3660422"/>
            <a:ext cx="2141764" cy="514350"/>
          </a:xfrm>
        </p:spPr>
        <p:txBody>
          <a:bodyPr/>
          <a:lstStyle/>
          <a:p>
            <a:r>
              <a:rPr lang="en-US" dirty="0"/>
              <a:t>2024 Q2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ABE7D8B-D1CD-44C0-AD2D-2ABA67684E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1536" y="1613528"/>
            <a:ext cx="5102680" cy="1010842"/>
          </a:xfrm>
        </p:spPr>
        <p:txBody>
          <a:bodyPr>
            <a:normAutofit/>
          </a:bodyPr>
          <a:lstStyle/>
          <a:p>
            <a:r>
              <a:rPr lang="en-US" dirty="0"/>
              <a:t>Predevelopment Initiated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C2F0B15-120C-423F-8EE5-F303B19D5C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029" y="2682564"/>
            <a:ext cx="5102680" cy="1010842"/>
          </a:xfrm>
        </p:spPr>
        <p:txBody>
          <a:bodyPr>
            <a:normAutofit/>
          </a:bodyPr>
          <a:lstStyle/>
          <a:p>
            <a:r>
              <a:rPr lang="en-US" dirty="0"/>
              <a:t>Predevelopment Completed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00D2644-F516-41F1-A88D-93673EA209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76938" y="3755394"/>
            <a:ext cx="5102680" cy="1010842"/>
          </a:xfrm>
        </p:spPr>
        <p:txBody>
          <a:bodyPr>
            <a:normAutofit/>
          </a:bodyPr>
          <a:lstStyle/>
          <a:p>
            <a:r>
              <a:rPr lang="en-US" dirty="0"/>
              <a:t>Begin Construction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D3D67B7-A821-49FC-94BE-19EDE9D31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3" y="6356350"/>
            <a:ext cx="3775981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8D6D0E8-3983-4B7D-ADB2-077E17AD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6B996F-13EB-AB19-970D-8AE4C96E8F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EC9FDF-3BE7-B52E-2218-E70A0B90E9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893CFF-4549-B540-3F0A-E69750A43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43" y="136525"/>
            <a:ext cx="5341031" cy="250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4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0014-73D5-419B-8867-972BB18D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</p:spPr>
        <p:txBody>
          <a:bodyPr/>
          <a:lstStyle/>
          <a:p>
            <a:r>
              <a:rPr lang="en-US" dirty="0"/>
              <a:t>WHAT’S NEEDED?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5F172A-5D5D-43CD-A187-DA0D303F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MARTINSVILL DEVELOPMENT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6FFDC-ADE8-4009-A466-A8178725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DDD471-F915-0053-3119-8E12AEFF9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700" y="2217740"/>
            <a:ext cx="3924300" cy="17571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SITE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TAP FEES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PERMITTING FEES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TAX ABATEMENT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99485C9-F135-70A4-6590-A45A09CC1E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EAB3F77-265F-A1E4-32B5-C235F29F6CB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4168553-77D5-9EDE-5B07-2F596101B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36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presentation" id="{11346FDE-2DA4-453A-ACF7-41117CE5C235}" vid="{A628C74B-DC45-4C37-9A15-B37206CA45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5826B4-4DD2-4A9B-8D6D-E91CF9C231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C7F809-A434-4A8D-A127-1C50C2DB389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00E6EE1E-660B-46C6-AC21-8E505FB957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{0BAAC39E-D5E8-4327-BCEA-00B1F8B51B27}tf67328976_win32</Template>
  <TotalTime>1637</TotalTime>
  <Words>266</Words>
  <Application>Microsoft Office PowerPoint</Application>
  <PresentationFormat>Widescreen</PresentationFormat>
  <Paragraphs>87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Tenorite</vt:lpstr>
      <vt:lpstr>Office Theme</vt:lpstr>
      <vt:lpstr>MARTINSVILLE redevelopment EFFORTS</vt:lpstr>
      <vt:lpstr>INTRODUCTION</vt:lpstr>
      <vt:lpstr>Median income/ affordability - martinsville</vt:lpstr>
      <vt:lpstr>Virginia home building costs</vt:lpstr>
      <vt:lpstr>Five points development</vt:lpstr>
      <vt:lpstr>FIVE POINTS DEVELOPMENT</vt:lpstr>
      <vt:lpstr>FIVE POINTS DEVELOPMENT</vt:lpstr>
      <vt:lpstr>Five points apartments</vt:lpstr>
      <vt:lpstr>WHAT’S NEEDED?</vt:lpstr>
      <vt:lpstr>42 Acres site rives road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MARTINSVILLE redevelopment EFFORTS</dc:title>
  <dc:creator>Tarvaris McCoy</dc:creator>
  <cp:lastModifiedBy>Tarvaris McCoy</cp:lastModifiedBy>
  <cp:revision>2</cp:revision>
  <dcterms:created xsi:type="dcterms:W3CDTF">2023-11-27T14:13:57Z</dcterms:created>
  <dcterms:modified xsi:type="dcterms:W3CDTF">2023-11-28T17:31:42Z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