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DD24-4E9D-44ED-ACF8-F777619FD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DE3B7-80F9-43A7-817D-51832372A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A8CB4-F9BD-4F40-862A-0D7CCDDF5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E5B5-B767-45C0-847A-192279EE5117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EFEAE-CF1C-4CE9-AA3B-1488467C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AD60A-5594-46A0-9D35-85D32E93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8525-1E75-4646-BB8C-45D0EBA06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2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BB73C-71B0-4353-9647-309CEA2A7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6EEE7-F1FA-455A-9EC0-EBCB826EF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95F61-8B0C-4628-85BF-8E6B55EFE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E5B5-B767-45C0-847A-192279EE5117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0A984-B317-493B-B345-7500B3900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EE82-AF17-4B09-A7A2-F250FCA20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8525-1E75-4646-BB8C-45D0EBA06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18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770A81-023E-441C-B649-EBC7ECF0F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02F68B-38C0-4203-908E-AD00F49EB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BC1BF-971C-43D3-B0BC-6F8125C0A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E5B5-B767-45C0-847A-192279EE5117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5D25E-0CDB-4456-AC43-CA01B9847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AE4E5-44F7-4902-9495-120E7D55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8525-1E75-4646-BB8C-45D0EBA06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5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D8A5B-0B73-41DF-AF70-FA3793511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99F07-2C5A-4D47-A5EC-C4DA9877F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201E2-D8EB-4C42-91B3-1DA949E4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E5B5-B767-45C0-847A-192279EE5117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C8227-862A-4075-938E-2E33A4BCF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30E88-8E69-427F-8E1B-D941E8F7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8525-1E75-4646-BB8C-45D0EBA06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33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A805F-57C9-4D1D-AD9B-47781C9B2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F3EC2-DCFA-49AC-952D-EA210BFB5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59ED9-B41A-496C-98E8-D66C397D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E5B5-B767-45C0-847A-192279EE5117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29B72-75B2-42B6-8D78-7C6864839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3A004-4BAA-4FC4-8E9E-A702A625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8525-1E75-4646-BB8C-45D0EBA06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5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8B367-2C18-4AED-BB7A-6FE0C18C1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CC784-E2D2-4AB7-9AA2-3A675A04D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091B2-53E5-4A61-A8F5-A1772810D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AC905-B32C-4386-B9FE-0368E4A3C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E5B5-B767-45C0-847A-192279EE5117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B0518-A924-4438-AF7C-9DA0B4FBC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C2ABB-1B84-4185-81D7-3578E9144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8525-1E75-4646-BB8C-45D0EBA06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8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E168-B2F4-4227-827B-7AC8C05F6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0BB9B-7215-4CD4-82E5-5329A2868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53C8C-99FD-43A8-80DB-CA2EE2049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5B213-1E8F-4B29-AB95-0E80EA655E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169E84-D49E-4742-9E47-C16328F8D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083FB2-60B1-4DE4-813C-5BC565C4A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E5B5-B767-45C0-847A-192279EE5117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4974EF-D50B-4356-A898-414A3DCF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C6433-4BE4-44F4-815F-E3DB6860D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8525-1E75-4646-BB8C-45D0EBA06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16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61047-677A-4939-ABD2-D99552361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5418E2-D3BF-40FD-9680-0AC8CA73B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E5B5-B767-45C0-847A-192279EE5117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C37A0A-A2FD-4ADB-BE19-B1F0A4703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13527-974B-4515-A22D-87132922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8525-1E75-4646-BB8C-45D0EBA06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43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A2408-761E-41AE-B6C7-56F4E02C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E5B5-B767-45C0-847A-192279EE5117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26521-3DB4-42F5-8D1B-DC287149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B8872-6DB0-42BC-886D-A91262A3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8525-1E75-4646-BB8C-45D0EBA06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77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AC21-8A8C-4593-9C20-CD68FD574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8B7B6-1959-453A-9CC3-83676F7B4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1ABCB-D6B5-480B-BBD6-04238A27A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CC6C6-2F32-419E-B0D8-99670495F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E5B5-B767-45C0-847A-192279EE5117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7F60E-26A3-4F19-88A0-A02AD5805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7F3EC-E65F-40FE-9DCF-9A6F4912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8525-1E75-4646-BB8C-45D0EBA06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7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D3257-F900-41AE-AFDA-87AD6B41A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1CD58A-4CD7-42F0-AF0A-7A168C18BF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5EC8A-8E42-4AF2-86A4-818A6C744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ADAF8-79F0-402F-8B9D-D0F8E593E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E5B5-B767-45C0-847A-192279EE5117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7C3-98AE-4BA6-AFFD-1B7F6E83D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2168D-44B2-4031-815E-6C5DE2B0D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8525-1E75-4646-BB8C-45D0EBA06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69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F86A81-E429-4318-A8B8-BC10D0A04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7B9C7-4516-4576-88A0-E00D43B22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A94E9-D91C-4427-A586-C97E379CA3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7E5B5-B767-45C0-847A-192279EE5117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79118-F3FE-4519-BEEB-8C2DC053E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A27F3-DF2D-42C9-A4F5-FEC40E939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C8525-1E75-4646-BB8C-45D0EBA06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6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F3DC9-C31F-409B-93A4-552B2C7A0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674494"/>
            <a:ext cx="7545355" cy="23876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Zone Safety Ordinance Proposal</a:t>
            </a:r>
          </a:p>
        </p:txBody>
      </p:sp>
    </p:spTree>
    <p:extLst>
      <p:ext uri="{BB962C8B-B14F-4D97-AF65-F5344CB8AC3E}">
        <p14:creationId xmlns:p14="http://schemas.microsoft.com/office/powerpoint/2010/main" val="949238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4BE2B-C491-48B6-9116-6CA39D3C1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16" y="0"/>
            <a:ext cx="58228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D44128-1FD8-4DE4-AA10-AE496DF6661C}"/>
              </a:ext>
            </a:extLst>
          </p:cNvPr>
          <p:cNvSpPr txBox="1"/>
          <p:nvPr/>
        </p:nvSpPr>
        <p:spPr>
          <a:xfrm>
            <a:off x="860611" y="1551563"/>
            <a:ext cx="3442447" cy="37548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/>
              <a:t>Speed Limit Signs</a:t>
            </a:r>
          </a:p>
          <a:p>
            <a:r>
              <a:rPr lang="en-US" sz="2800" dirty="0"/>
              <a:t>with flashing lights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combined with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Speed Feedback Signs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700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7F5105-618F-48F9-8E51-9D414CE8EAF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Lane LIDAR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C0D0BB-ACA8-43EC-9C27-678B3C1A3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67" y="1733997"/>
            <a:ext cx="9282265" cy="4758878"/>
          </a:xfrm>
        </p:spPr>
      </p:pic>
    </p:spTree>
    <p:extLst>
      <p:ext uri="{BB962C8B-B14F-4D97-AF65-F5344CB8AC3E}">
        <p14:creationId xmlns:p14="http://schemas.microsoft.com/office/powerpoint/2010/main" val="2670003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904217-053D-490B-BCC5-6C1D173BE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99" y="1782591"/>
            <a:ext cx="6265801" cy="489253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218FFD7-3956-493E-AC21-A3361FDD5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Lane LIDAR</a:t>
            </a:r>
          </a:p>
        </p:txBody>
      </p:sp>
    </p:spTree>
    <p:extLst>
      <p:ext uri="{BB962C8B-B14F-4D97-AF65-F5344CB8AC3E}">
        <p14:creationId xmlns:p14="http://schemas.microsoft.com/office/powerpoint/2010/main" val="2251683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5D51-1178-4CA9-ADD0-4DA34D9AF22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/>
              <a:t>Citations to violators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F2B01-133A-4189-8980-D3D2A6CC0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2138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dirty="0"/>
              <a:t>After a sworn law-enforcement officer affirms the violation, a speeding citation is mailed to the owner, lessee, or renter of the vehicle as determined by the license plate.</a:t>
            </a:r>
          </a:p>
          <a:p>
            <a:r>
              <a:rPr lang="en-US" dirty="0"/>
              <a:t>The violation would be a civil penalty and would not add points to a persons driving record.</a:t>
            </a:r>
          </a:p>
          <a:p>
            <a:r>
              <a:rPr lang="en-US" dirty="0"/>
              <a:t>To discourage repeat offenders most locations use a set fine of $100.00 per violation</a:t>
            </a:r>
          </a:p>
          <a:p>
            <a:r>
              <a:rPr lang="en-US" dirty="0"/>
              <a:t>People would have the right to contest the ticket and have a hearing before a judge but the vehicle owner is ultimately responsible. </a:t>
            </a:r>
          </a:p>
        </p:txBody>
      </p:sp>
    </p:spTree>
    <p:extLst>
      <p:ext uri="{BB962C8B-B14F-4D97-AF65-F5344CB8AC3E}">
        <p14:creationId xmlns:p14="http://schemas.microsoft.com/office/powerpoint/2010/main" val="120670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939A5-30FA-48B5-BEDD-8C35467A43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3D009-F852-4EED-B244-6B2D852DD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The only cost to the city is making the Speed Photo Enforced signs</a:t>
            </a:r>
          </a:p>
          <a:p>
            <a:r>
              <a:rPr lang="en-US" dirty="0"/>
              <a:t>All other equipment and signs would be provided for and maintained by the partnering company – this is necessary for calibration</a:t>
            </a:r>
          </a:p>
          <a:p>
            <a:r>
              <a:rPr lang="en-US" dirty="0"/>
              <a:t>All software, the mailing of citations and collections of funds would be managed by the partnering company</a:t>
            </a:r>
          </a:p>
          <a:p>
            <a:r>
              <a:rPr lang="en-US" dirty="0"/>
              <a:t>The partnering company would charge processing fee from each ticket to cover cost. Typically $25 which $75 is sent to the city. Not classified as revenue sharing. </a:t>
            </a:r>
          </a:p>
          <a:p>
            <a:r>
              <a:rPr lang="en-US" dirty="0"/>
              <a:t>Although this will make money for the city, that is not the goal.</a:t>
            </a:r>
          </a:p>
          <a:p>
            <a:r>
              <a:rPr lang="en-US" dirty="0"/>
              <a:t>Safety is the goal!</a:t>
            </a:r>
          </a:p>
        </p:txBody>
      </p:sp>
    </p:spTree>
    <p:extLst>
      <p:ext uri="{BB962C8B-B14F-4D97-AF65-F5344CB8AC3E}">
        <p14:creationId xmlns:p14="http://schemas.microsoft.com/office/powerpoint/2010/main" val="215092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E994C-E3AE-45B5-9A73-21F7C2745B0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/>
              <a:t>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CC84F-F1E1-432E-8714-B159F3F0B8FC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Each member of council has a copy of the proposed ordinance</a:t>
            </a:r>
          </a:p>
          <a:p>
            <a:r>
              <a:rPr lang="en-US" dirty="0"/>
              <a:t>This has been reviewed and edited by our attorneys</a:t>
            </a:r>
          </a:p>
          <a:p>
            <a:r>
              <a:rPr lang="en-US" dirty="0"/>
              <a:t>Adoption of the ordinance does not obligate the city into action but allows for the next step.</a:t>
            </a:r>
          </a:p>
          <a:p>
            <a:r>
              <a:rPr lang="en-US" dirty="0"/>
              <a:t>If the ordinance is adopted we will further explore partnership with vendor.</a:t>
            </a:r>
          </a:p>
          <a:p>
            <a:r>
              <a:rPr lang="en-US" dirty="0"/>
              <a:t>All contracts will follow proper city procurement procedures and approval process.  </a:t>
            </a:r>
          </a:p>
        </p:txBody>
      </p:sp>
    </p:spTree>
    <p:extLst>
      <p:ext uri="{BB962C8B-B14F-4D97-AF65-F5344CB8AC3E}">
        <p14:creationId xmlns:p14="http://schemas.microsoft.com/office/powerpoint/2010/main" val="1728241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60219-267F-4BE7-B2CE-0A572F8FCFB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/>
              <a:t>Questions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793D7-9790-4EE2-9BF0-81E9E2CB9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17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BB88B7-031A-4090-BAA0-77B26F80D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6" y="1749933"/>
            <a:ext cx="11486007" cy="33581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5614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C655D-3941-4BD5-9026-BDD344E3438E}"/>
              </a:ext>
            </a:extLst>
          </p:cNvPr>
          <p:cNvSpPr txBox="1"/>
          <p:nvPr/>
        </p:nvSpPr>
        <p:spPr>
          <a:xfrm>
            <a:off x="1803699" y="889843"/>
            <a:ext cx="8584602" cy="507831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600" dirty="0"/>
          </a:p>
          <a:p>
            <a:pPr algn="ctr"/>
            <a:r>
              <a:rPr lang="en-US" sz="3600" dirty="0"/>
              <a:t>With these facts in mind we must examine areas of potential danger and methods to prevent a tragedy from occurring.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The reduced speed school zones are areas that we can take proactive measures to reduce these risks. 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9239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D2DD3A-FE1B-45D4-B6C4-6F1958A48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68" y="668655"/>
            <a:ext cx="10642664" cy="55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3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3A3CE8-F114-46F6-A38E-C9A9C31B8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47" y="1704899"/>
            <a:ext cx="6058906" cy="515310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54F36E0-D93F-40A3-9693-2D88B184C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rgbClr val="FF0000">
              <a:alpha val="57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Data at Martinsville Schools</a:t>
            </a:r>
          </a:p>
        </p:txBody>
      </p:sp>
    </p:spTree>
    <p:extLst>
      <p:ext uri="{BB962C8B-B14F-4D97-AF65-F5344CB8AC3E}">
        <p14:creationId xmlns:p14="http://schemas.microsoft.com/office/powerpoint/2010/main" val="100161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8C0FB-78A7-4749-A397-E6345E5ABED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>
              <a:alpha val="57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Data at Martinsville Schools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132598-4DA9-42CF-8B5C-5A5025935D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2" y="1690688"/>
            <a:ext cx="5359527" cy="506463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185FCC-FC85-4352-90C1-0126C5B133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27" y="1690688"/>
            <a:ext cx="5242941" cy="5026914"/>
          </a:xfrm>
        </p:spPr>
      </p:pic>
    </p:spTree>
    <p:extLst>
      <p:ext uri="{BB962C8B-B14F-4D97-AF65-F5344CB8AC3E}">
        <p14:creationId xmlns:p14="http://schemas.microsoft.com/office/powerpoint/2010/main" val="269455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EB69ED2-EC46-41EA-8D81-8E83D5DCFC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5" y="1690688"/>
            <a:ext cx="5242941" cy="497890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BE5666F-8631-4880-99E1-B45E9945C2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23" y="1690688"/>
            <a:ext cx="5239512" cy="4948047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F0F116-2F69-4834-9203-2F348A5D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rgbClr val="FF0000">
              <a:alpha val="57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Data at Martinsville Schools</a:t>
            </a:r>
          </a:p>
        </p:txBody>
      </p:sp>
    </p:spTree>
    <p:extLst>
      <p:ext uri="{BB962C8B-B14F-4D97-AF65-F5344CB8AC3E}">
        <p14:creationId xmlns:p14="http://schemas.microsoft.com/office/powerpoint/2010/main" val="40509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1EFA3-312F-4D4D-987F-63C5DCBC7E9B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/>
              <a:t>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9592B-28F9-46DA-B1D6-03FDBC348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dirty="0"/>
              <a:t>Traditional speed enforcement in our school zones is problematic, inconsistent, and potentially dangerous.</a:t>
            </a:r>
          </a:p>
          <a:p>
            <a:endParaRPr lang="en-US" dirty="0"/>
          </a:p>
          <a:p>
            <a:r>
              <a:rPr lang="en-US" dirty="0"/>
              <a:t>In 2020 the Commonwealth of Virginia adopted § 46.2-882.1. Use of photo speed monitoring devices in highway work zones and school crossing zones.</a:t>
            </a:r>
          </a:p>
          <a:p>
            <a:endParaRPr lang="en-US" dirty="0"/>
          </a:p>
          <a:p>
            <a:r>
              <a:rPr lang="en-US" dirty="0"/>
              <a:t>This code allows localities to adopt an ordinance to use photo speed enforcement and allows for the mailing of citations for violations.</a:t>
            </a:r>
          </a:p>
          <a:p>
            <a:r>
              <a:rPr lang="en-US" dirty="0"/>
              <a:t>On average localities that have these systems in place, experienced a 94% reduction in violations</a:t>
            </a:r>
          </a:p>
        </p:txBody>
      </p:sp>
    </p:spTree>
    <p:extLst>
      <p:ext uri="{BB962C8B-B14F-4D97-AF65-F5344CB8AC3E}">
        <p14:creationId xmlns:p14="http://schemas.microsoft.com/office/powerpoint/2010/main" val="262132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A45A8-56B7-4D9F-A750-4981502142C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/>
              <a:t>How do these systems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BCB22-ADE2-4D77-8FBF-7383D1862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7525" y="1825625"/>
            <a:ext cx="4147969" cy="435133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Begins with an aggressive public relations campaign.</a:t>
            </a:r>
          </a:p>
          <a:p>
            <a:pPr lvl="1"/>
            <a:r>
              <a:rPr lang="en-US" dirty="0"/>
              <a:t>You cannot get away or get lucky; You speed – you will get a ticket</a:t>
            </a:r>
          </a:p>
          <a:p>
            <a:pPr lvl="1"/>
            <a:r>
              <a:rPr lang="en-US" dirty="0"/>
              <a:t>Safety through compliance is the goal not making money</a:t>
            </a:r>
          </a:p>
          <a:p>
            <a:pPr lvl="1"/>
            <a:endParaRPr lang="en-US" dirty="0"/>
          </a:p>
          <a:p>
            <a:r>
              <a:rPr lang="en-US" dirty="0"/>
              <a:t>Posting of signs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BF01FB-9613-429E-9AC6-972C2DDF0B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07" y="1825625"/>
            <a:ext cx="4025741" cy="4362069"/>
          </a:xfrm>
        </p:spPr>
      </p:pic>
    </p:spTree>
    <p:extLst>
      <p:ext uri="{BB962C8B-B14F-4D97-AF65-F5344CB8AC3E}">
        <p14:creationId xmlns:p14="http://schemas.microsoft.com/office/powerpoint/2010/main" val="112706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463</Words>
  <Application>Microsoft Office PowerPoint</Application>
  <PresentationFormat>Widescreen</PresentationFormat>
  <Paragraphs>51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School Zone Safety Ordinance Proposal</vt:lpstr>
      <vt:lpstr>PowerPoint Presentation</vt:lpstr>
      <vt:lpstr>PowerPoint Presentation</vt:lpstr>
      <vt:lpstr>PowerPoint Presentation</vt:lpstr>
      <vt:lpstr>Traffic Data at Martinsville Schools</vt:lpstr>
      <vt:lpstr>Traffic Data at Martinsville Schools</vt:lpstr>
      <vt:lpstr>Traffic Data at Martinsville Schools</vt:lpstr>
      <vt:lpstr>Solutions</vt:lpstr>
      <vt:lpstr>How do these systems work?</vt:lpstr>
      <vt:lpstr>PowerPoint Presentation</vt:lpstr>
      <vt:lpstr>Single Lane LIDAR</vt:lpstr>
      <vt:lpstr>Single Lane LIDAR</vt:lpstr>
      <vt:lpstr>Citations to violators</vt:lpstr>
      <vt:lpstr>Cost</vt:lpstr>
      <vt:lpstr>Steps</vt:lpstr>
      <vt:lpstr>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Zone Safety Ordinance Proposal</dc:title>
  <dc:creator>Rob Fincher</dc:creator>
  <cp:lastModifiedBy>Karen Roberts</cp:lastModifiedBy>
  <cp:revision>23</cp:revision>
  <dcterms:created xsi:type="dcterms:W3CDTF">2023-09-19T19:07:00Z</dcterms:created>
  <dcterms:modified xsi:type="dcterms:W3CDTF">2023-09-21T12:09:29Z</dcterms:modified>
</cp:coreProperties>
</file>