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1551" r:id="rId4"/>
    <p:sldId id="257" r:id="rId5"/>
    <p:sldId id="1552" r:id="rId6"/>
    <p:sldId id="279" r:id="rId7"/>
    <p:sldId id="1554" r:id="rId8"/>
    <p:sldId id="1518" r:id="rId9"/>
    <p:sldId id="1550" r:id="rId10"/>
    <p:sldId id="1563" r:id="rId11"/>
    <p:sldId id="1564" r:id="rId12"/>
    <p:sldId id="15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9"/>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18B2C-1E3D-498B-861B-FE79839657ED}" v="10" dt="2023-09-13T16:17:46.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822" autoAdjust="0"/>
  </p:normalViewPr>
  <p:slideViewPr>
    <p:cSldViewPr snapToGrid="0">
      <p:cViewPr varScale="1">
        <p:scale>
          <a:sx n="83" d="100"/>
          <a:sy n="83" d="100"/>
        </p:scale>
        <p:origin x="16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B4A75-CB7A-429F-9B81-97D2EDF3A387}"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EF174-CB9C-431F-8649-32AE2FB2400E}" type="slidenum">
              <a:rPr lang="en-US" smtClean="0"/>
              <a:t>‹#›</a:t>
            </a:fld>
            <a:endParaRPr lang="en-US"/>
          </a:p>
        </p:txBody>
      </p:sp>
    </p:spTree>
    <p:extLst>
      <p:ext uri="{BB962C8B-B14F-4D97-AF65-F5344CB8AC3E}">
        <p14:creationId xmlns:p14="http://schemas.microsoft.com/office/powerpoint/2010/main" val="71260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ibs.org/mitigationsav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community’s resilience (derived from the Latin </a:t>
            </a:r>
            <a:r>
              <a:rPr lang="en-US" sz="1200" kern="1200" dirty="0" err="1">
                <a:solidFill>
                  <a:schemeClr val="tx1"/>
                </a:solidFill>
                <a:effectLst/>
                <a:latin typeface="+mn-lt"/>
                <a:ea typeface="+mn-ea"/>
                <a:cs typeface="+mn-cs"/>
              </a:rPr>
              <a:t>resalire</a:t>
            </a:r>
            <a:r>
              <a:rPr lang="en-US" sz="1200" kern="1200" dirty="0">
                <a:solidFill>
                  <a:schemeClr val="tx1"/>
                </a:solidFill>
                <a:effectLst/>
                <a:latin typeface="+mn-lt"/>
                <a:ea typeface="+mn-ea"/>
                <a:cs typeface="+mn-cs"/>
              </a:rPr>
              <a:t>, to spring back) is a reflection of its ability to recover, or “bounce back” from disruptive events. When a community is “shocked” – faces a disruptive event – it experiences a loss of capacity (e.g., its ability to deliver clean water). This may be due to downed power lines, or roads washed away, or homes damaged or destroyed. Over time, the community recovers from the shock and establishes a new normal. The speed, efficiency, and effectiveness of a community’s response and recovery is a reflection of its resilience.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Communities face disruptive events ranging from natural hazards to everyday systemic challenges. Research shows that preparedness for disasters lessens damage, hastens recovery, and saves money. A widely cited study from the </a:t>
            </a:r>
            <a:r>
              <a:rPr lang="en-US" sz="1200" kern="1200" dirty="0">
                <a:solidFill>
                  <a:schemeClr val="tx1"/>
                </a:solidFill>
                <a:effectLst/>
                <a:latin typeface="+mn-lt"/>
                <a:ea typeface="+mn-ea"/>
                <a:cs typeface="+mn-cs"/>
                <a:hlinkClick r:id="rId3"/>
              </a:rPr>
              <a:t>National Institute for Building Sciences</a:t>
            </a:r>
            <a:r>
              <a:rPr lang="en-US" sz="1200" kern="1200" dirty="0">
                <a:solidFill>
                  <a:schemeClr val="tx1"/>
                </a:solidFill>
                <a:effectLst/>
                <a:latin typeface="+mn-lt"/>
                <a:ea typeface="+mn-ea"/>
                <a:cs typeface="+mn-cs"/>
              </a:rPr>
              <a:t> found that every dollar spent on community resilience and preparedness can save between $4 and $11. Because increasing community resilience typically starts with strengthening existing systems, communities benefit from resilience efforts even in the absence of a disaster.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date, many resilience initiatives have focused on individual systems and disciplines. ANCR is focused on supporting resilience at the community-wide scale. This requires understanding the various systems that make up a community, the resilience of those systems and how they come together to support the whole. ANCR looks holistically across disciplines and systems to allow communities to get a complete picture of their resilience. This helps communities assure that they are not over investing in the resilience of one segment of the community to the detriment of others or the community as a whole.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events referenced above (and others) show the importance of looking at communities holistically. In all these cases, the building owner invested to make sure their structure was protected, but the surrounding community was not as resilient. Community resilience requires looking across the important functions of a community to assure that mitigation investments are deliberate and one segment is not being over-invested in to the detriment of others.</a:t>
            </a:r>
          </a:p>
        </p:txBody>
      </p:sp>
      <p:sp>
        <p:nvSpPr>
          <p:cNvPr id="4" name="Slide Number Placeholder 3"/>
          <p:cNvSpPr>
            <a:spLocks noGrp="1"/>
          </p:cNvSpPr>
          <p:nvPr>
            <p:ph type="sldNum" sz="quarter" idx="5"/>
          </p:nvPr>
        </p:nvSpPr>
        <p:spPr/>
        <p:txBody>
          <a:bodyPr/>
          <a:lstStyle/>
          <a:p>
            <a:fld id="{B04EF174-CB9C-431F-8649-32AE2FB2400E}" type="slidenum">
              <a:rPr lang="en-US" smtClean="0"/>
              <a:t>3</a:t>
            </a:fld>
            <a:endParaRPr lang="en-US"/>
          </a:p>
        </p:txBody>
      </p:sp>
    </p:spTree>
    <p:extLst>
      <p:ext uri="{BB962C8B-B14F-4D97-AF65-F5344CB8AC3E}">
        <p14:creationId xmlns:p14="http://schemas.microsoft.com/office/powerpoint/2010/main" val="283775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Communities are defined by multiple different functions that, when operating well, create desirable places to live and work. The resilience of each of these functions contribute to the resilience of the community as a whole. ANCR has identified 19 different community functions that cut across the social, organizational and infrastructural aspects of communities. Benchmarks are being developed for each of these functions.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Unlike many current efforts, ANCR looks holistically across disciplines and systems to allow communities to get a complete picture of their resilience. This helps communities assure that they are not over investing in the resilience of one segment of the community to the detriment of others or the community as a whole. </a:t>
            </a:r>
          </a:p>
        </p:txBody>
      </p:sp>
      <p:sp>
        <p:nvSpPr>
          <p:cNvPr id="4" name="Slide Number Placeholder 3"/>
          <p:cNvSpPr>
            <a:spLocks noGrp="1"/>
          </p:cNvSpPr>
          <p:nvPr>
            <p:ph type="sldNum" sz="quarter" idx="5"/>
          </p:nvPr>
        </p:nvSpPr>
        <p:spPr/>
        <p:txBody>
          <a:bodyPr/>
          <a:lstStyle/>
          <a:p>
            <a:fld id="{B04EF174-CB9C-431F-8649-32AE2FB2400E}" type="slidenum">
              <a:rPr lang="en-US" smtClean="0"/>
              <a:t>4</a:t>
            </a:fld>
            <a:endParaRPr lang="en-US"/>
          </a:p>
        </p:txBody>
      </p:sp>
    </p:spTree>
    <p:extLst>
      <p:ext uri="{BB962C8B-B14F-4D97-AF65-F5344CB8AC3E}">
        <p14:creationId xmlns:p14="http://schemas.microsoft.com/office/powerpoint/2010/main" val="234212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dirty="0"/>
              <a:t>ANCR has identified four Guiding Principles to help drive its work.</a:t>
            </a:r>
            <a:endParaRPr dirty="0"/>
          </a:p>
        </p:txBody>
      </p:sp>
      <p:sp>
        <p:nvSpPr>
          <p:cNvPr id="114" name="Google Shape;114;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12557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Benchmarks are developed through a consensus-based process that brings together subject matter experts (SMEs) to determine the content of the Benchmarks. The process starts with a strawman developed by John </a:t>
            </a:r>
            <a:r>
              <a:rPr lang="en-US" dirty="0" err="1"/>
              <a:t>Plodenic</a:t>
            </a:r>
            <a:r>
              <a:rPr lang="en-US" dirty="0"/>
              <a:t> based on resilience findings from a variety of sources including the United Nation’s Sendai Framework, experience from the Community and Regional Resilience Institute (CARRI) and existing codes, standards and other criteria. An SME Committee is convened to review the Strawman, provide feedback and suggest updates to the Benchmark. Once the SME Committee has reached consensus, the Benchmark is sent to the ANCR Board for approval.</a:t>
            </a:r>
          </a:p>
        </p:txBody>
      </p:sp>
      <p:sp>
        <p:nvSpPr>
          <p:cNvPr id="4" name="Slide Number Placeholder 3"/>
          <p:cNvSpPr>
            <a:spLocks noGrp="1"/>
          </p:cNvSpPr>
          <p:nvPr>
            <p:ph type="sldNum" sz="quarter" idx="5"/>
          </p:nvPr>
        </p:nvSpPr>
        <p:spPr/>
        <p:txBody>
          <a:bodyPr/>
          <a:lstStyle/>
          <a:p>
            <a:fld id="{B04EF174-CB9C-431F-8649-32AE2FB2400E}" type="slidenum">
              <a:rPr lang="en-US" smtClean="0"/>
              <a:t>7</a:t>
            </a:fld>
            <a:endParaRPr lang="en-US"/>
          </a:p>
        </p:txBody>
      </p:sp>
    </p:spTree>
    <p:extLst>
      <p:ext uri="{BB962C8B-B14F-4D97-AF65-F5344CB8AC3E}">
        <p14:creationId xmlns:p14="http://schemas.microsoft.com/office/powerpoint/2010/main" val="134241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ANCR’s first benchmark covers buildings. </a:t>
            </a:r>
            <a:r>
              <a:rPr lang="en-US" sz="1200" b="0" i="0" u="none" strike="noStrike" kern="1200" baseline="0" dirty="0">
                <a:solidFill>
                  <a:schemeClr val="tx1"/>
                </a:solidFill>
                <a:latin typeface="+mn-lt"/>
                <a:ea typeface="+mn-ea"/>
                <a:cs typeface="+mn-cs"/>
              </a:rPr>
              <a:t>Buildings perform a key function in communities. Many of the other community functions rely on buildings to support the services they provide--police and fire stations support emergency response, hospitals support public health, schools support education, factories and office buildings support businesses and the economy, and houses support employees and citizens. The safety, sustainability and resilience of a community’s building stock has a direct correlation to the community’s overall resilience.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Buildings Benchmark covers all occupiable structures in a community including new and existing buildings and both residential and non-residential/commercial buildings. This includes what may often be characterized as institutional and industrial buildings. The Buildings Benchmark focuses on the regulatory aspects of assuring the safety and resilience of the physical structures and not the policies associated with the provision of housing and the associated socio-economic factors--this topic is covered in the Housing Benchmark. Considered another way, the Buildings Benchmark is primarily focused on the activities of a code department or building department whereas the Housing Benchmark is focused on the functions associated with a housing authority or housing department.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Here are the 9 sets of requirements contained in the Buildings Benchmark.</a:t>
            </a:r>
            <a:endParaRPr lang="en-US" dirty="0"/>
          </a:p>
        </p:txBody>
      </p:sp>
      <p:sp>
        <p:nvSpPr>
          <p:cNvPr id="4" name="Slide Number Placeholder 3"/>
          <p:cNvSpPr>
            <a:spLocks noGrp="1"/>
          </p:cNvSpPr>
          <p:nvPr>
            <p:ph type="sldNum" sz="quarter" idx="5"/>
          </p:nvPr>
        </p:nvSpPr>
        <p:spPr/>
        <p:txBody>
          <a:bodyPr/>
          <a:lstStyle/>
          <a:p>
            <a:fld id="{B04EF174-CB9C-431F-8649-32AE2FB2400E}" type="slidenum">
              <a:rPr lang="en-US" smtClean="0"/>
              <a:t>8</a:t>
            </a:fld>
            <a:endParaRPr lang="en-US"/>
          </a:p>
        </p:txBody>
      </p:sp>
    </p:spTree>
    <p:extLst>
      <p:ext uri="{BB962C8B-B14F-4D97-AF65-F5344CB8AC3E}">
        <p14:creationId xmlns:p14="http://schemas.microsoft.com/office/powerpoint/2010/main" val="334164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ANCR’s second benchmark addresses the affordability and availability of Housing. </a:t>
            </a:r>
            <a:r>
              <a:rPr lang="en-US" sz="1200" b="0" i="0" u="none" strike="noStrike" kern="1200" baseline="0" dirty="0">
                <a:solidFill>
                  <a:schemeClr val="tx1"/>
                </a:solidFill>
                <a:latin typeface="+mn-lt"/>
                <a:ea typeface="+mn-ea"/>
                <a:cs typeface="+mn-cs"/>
              </a:rPr>
              <a:t>Housing is often the largest part of rebuilding after an emergency or disaster. Having a resilient housing community and plans in place before something happens can ensure the quick and timely recovery of the community as a whole and the individuals at its core. Housing also is a key determinant of the social resilience of a community.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Housing performs a key function in communities. Many of the other community functions rely on safe, affordable and resilient housing to support a workforce, provide a tax base, facilitate commerce, and reduce stresses on health care and educational systems. Safe housing enables communities to maintain economic continuity and a stable workforce throughout and after a natural hazard event. The safety, sustainability, resilience and affordability of a community’s housing stock has a direct correlation to the community’s overall resilience and the ability of a community to prepare for current and future risks.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Housing Benchmark covers all residential structures in a community, including single family and multi-family structures. Additionally, the Benchmark addresses the differing housing needs of diverse groups, including residents with supportive housing needs, older residents, families, and congregant living facilities. The Housing Benchmark focuses on the availability of affordable housing, the quality of housing provided, the availability of shelter and transitional housing, and the continuity planning in place to ensure housing is available and maintained during a disaster. The performance of physical structures and the policies, practices, codes and standards that support them are covered in the Buildings Benchmark. Considered another way, the Housing Benchmark is focused on the functions associated with a housing authority or housing department and related agencies (including planning and community development), whereas the Buildings Benchmark is primarily focused on the activities of a code department or building department.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Here are the 9 requirements contained in the Housing Benchmark.</a:t>
            </a:r>
            <a:endParaRPr lang="en-US" dirty="0"/>
          </a:p>
        </p:txBody>
      </p:sp>
      <p:sp>
        <p:nvSpPr>
          <p:cNvPr id="4" name="Slide Number Placeholder 3"/>
          <p:cNvSpPr>
            <a:spLocks noGrp="1"/>
          </p:cNvSpPr>
          <p:nvPr>
            <p:ph type="sldNum" sz="quarter" idx="5"/>
          </p:nvPr>
        </p:nvSpPr>
        <p:spPr/>
        <p:txBody>
          <a:bodyPr/>
          <a:lstStyle/>
          <a:p>
            <a:fld id="{B04EF174-CB9C-431F-8649-32AE2FB2400E}" type="slidenum">
              <a:rPr lang="en-US" smtClean="0"/>
              <a:t>9</a:t>
            </a:fld>
            <a:endParaRPr lang="en-US"/>
          </a:p>
        </p:txBody>
      </p:sp>
    </p:spTree>
    <p:extLst>
      <p:ext uri="{BB962C8B-B14F-4D97-AF65-F5344CB8AC3E}">
        <p14:creationId xmlns:p14="http://schemas.microsoft.com/office/powerpoint/2010/main" val="282850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4EF174-CB9C-431F-8649-32AE2FB2400E}" type="slidenum">
              <a:rPr lang="en-US" smtClean="0"/>
              <a:t>11</a:t>
            </a:fld>
            <a:endParaRPr lang="en-US"/>
          </a:p>
        </p:txBody>
      </p:sp>
    </p:spTree>
    <p:extLst>
      <p:ext uri="{BB962C8B-B14F-4D97-AF65-F5344CB8AC3E}">
        <p14:creationId xmlns:p14="http://schemas.microsoft.com/office/powerpoint/2010/main" val="3623588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A499">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bg1">
                <a:lumMod val="85000"/>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E4002B">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E4002B">
                <a:alpha val="69804"/>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0A499">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3DA5">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003DA5">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00A499">
                <a:alpha val="84706"/>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03DA5"/>
                </a:solidFill>
                <a:latin typeface="Work Sans ExtraBold" panose="000009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00A499"/>
                </a:solidFill>
                <a:latin typeface="Work Sans SemiBold" panose="000007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724DD0-E9DC-497C-91F7-97FD1E0476B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C64-B27A-4FAE-BA30-50574FC5CB9B}"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73043932-F52B-4086-8720-7240D7142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720" y="388191"/>
            <a:ext cx="5462016" cy="1021080"/>
          </a:xfrm>
          <a:prstGeom prst="rect">
            <a:avLst/>
          </a:prstGeom>
        </p:spPr>
      </p:pic>
    </p:spTree>
    <p:extLst>
      <p:ext uri="{BB962C8B-B14F-4D97-AF65-F5344CB8AC3E}">
        <p14:creationId xmlns:p14="http://schemas.microsoft.com/office/powerpoint/2010/main" val="158673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24DD0-E9DC-497C-91F7-97FD1E0476B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271351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24DD0-E9DC-497C-91F7-97FD1E0476B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C64-B27A-4FAE-BA30-50574FC5CB9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92433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24DD0-E9DC-497C-91F7-97FD1E0476B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3094415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24DD0-E9DC-497C-91F7-97FD1E0476B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C64-B27A-4FAE-BA30-50574FC5CB9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7969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24DD0-E9DC-497C-91F7-97FD1E0476B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299884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24DD0-E9DC-497C-91F7-97FD1E0476B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30130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24DD0-E9DC-497C-91F7-97FD1E0476B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97584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724DD0-E9DC-497C-91F7-97FD1E0476B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261879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24DD0-E9DC-497C-91F7-97FD1E0476B8}"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85078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724DD0-E9DC-497C-91F7-97FD1E0476B8}"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295426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24DD0-E9DC-497C-91F7-97FD1E0476B8}"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123706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724DD0-E9DC-497C-91F7-97FD1E0476B8}"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386728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24DD0-E9DC-497C-91F7-97FD1E0476B8}"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232671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724DD0-E9DC-497C-91F7-97FD1E0476B8}"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376930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724DD0-E9DC-497C-91F7-97FD1E0476B8}"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60C64-B27A-4FAE-BA30-50574FC5CB9B}" type="slidenum">
              <a:rPr lang="en-US" smtClean="0"/>
              <a:t>‹#›</a:t>
            </a:fld>
            <a:endParaRPr lang="en-US"/>
          </a:p>
        </p:txBody>
      </p:sp>
    </p:spTree>
    <p:extLst>
      <p:ext uri="{BB962C8B-B14F-4D97-AF65-F5344CB8AC3E}">
        <p14:creationId xmlns:p14="http://schemas.microsoft.com/office/powerpoint/2010/main" val="199078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03DA5">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rgbClr val="003DA5">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724DD0-E9DC-497C-91F7-97FD1E0476B8}" type="datetimeFigureOut">
              <a:rPr lang="en-US" smtClean="0"/>
              <a:t>9/18/2023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A60C64-B27A-4FAE-BA30-50574FC5CB9B}" type="slidenum">
              <a:rPr lang="en-US" smtClean="0"/>
              <a:t>‹#›</a:t>
            </a:fld>
            <a:endParaRPr lang="en-US"/>
          </a:p>
        </p:txBody>
      </p:sp>
      <p:pic>
        <p:nvPicPr>
          <p:cNvPr id="11" name="Picture 10" descr="A close up of a logo&#10;&#10;Description automatically generated">
            <a:extLst>
              <a:ext uri="{FF2B5EF4-FFF2-40B4-BE49-F238E27FC236}">
                <a16:creationId xmlns:a16="http://schemas.microsoft.com/office/drawing/2014/main" id="{95F50D08-A6E6-4178-84CA-8AAC6735954D}"/>
              </a:ext>
            </a:extLst>
          </p:cNvPr>
          <p:cNvPicPr>
            <a:picLocks noChangeAspect="1"/>
          </p:cNvPicPr>
          <p:nvPr/>
        </p:nvPicPr>
        <p:blipFill>
          <a:blip r:embed="rId18">
            <a:lum bright="70000" contrast="-70000"/>
            <a:extLst>
              <a:ext uri="{28A0092B-C50C-407E-A947-70E740481C1C}">
                <a14:useLocalDpi xmlns:a14="http://schemas.microsoft.com/office/drawing/2010/main" val="0"/>
              </a:ext>
            </a:extLst>
          </a:blip>
          <a:stretch>
            <a:fillRect/>
          </a:stretch>
        </p:blipFill>
        <p:spPr>
          <a:xfrm>
            <a:off x="10129287" y="6321655"/>
            <a:ext cx="1822491" cy="339683"/>
          </a:xfrm>
          <a:prstGeom prst="rect">
            <a:avLst/>
          </a:prstGeom>
        </p:spPr>
      </p:pic>
    </p:spTree>
    <p:extLst>
      <p:ext uri="{BB962C8B-B14F-4D97-AF65-F5344CB8AC3E}">
        <p14:creationId xmlns:p14="http://schemas.microsoft.com/office/powerpoint/2010/main" val="1426540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rgbClr val="003DA5"/>
          </a:solidFill>
          <a:latin typeface="Work Sans ExtraBold" panose="000009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0A499"/>
          </a:solidFill>
          <a:latin typeface="Work Sans SemiBold" panose="00000700000000000000" pitchFamily="2"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accent4"/>
          </a:solidFill>
          <a:latin typeface="Work Sans" panose="00000500000000000000" pitchFamily="2"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accent4"/>
          </a:solidFill>
          <a:latin typeface="Work Sans" panose="00000500000000000000" pitchFamily="2"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4"/>
          </a:solidFill>
          <a:latin typeface="Work Sans" panose="00000500000000000000" pitchFamily="2"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accent4"/>
          </a:solidFill>
          <a:latin typeface="Work Sans" panose="00000500000000000000" pitchFamily="2"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esilientallianc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mailto:rcolker@iccsaf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3E86-5690-4A4B-918E-CD596DCE149D}"/>
              </a:ext>
            </a:extLst>
          </p:cNvPr>
          <p:cNvSpPr>
            <a:spLocks noGrp="1"/>
          </p:cNvSpPr>
          <p:nvPr>
            <p:ph type="ctrTitle"/>
          </p:nvPr>
        </p:nvSpPr>
        <p:spPr>
          <a:xfrm>
            <a:off x="1023185" y="2134568"/>
            <a:ext cx="8734697" cy="1646302"/>
          </a:xfrm>
        </p:spPr>
        <p:txBody>
          <a:bodyPr/>
          <a:lstStyle/>
          <a:p>
            <a:pPr algn="ctr"/>
            <a:r>
              <a:rPr lang="en-US" sz="6000" dirty="0"/>
              <a:t>Introduction to ANCR</a:t>
            </a:r>
          </a:p>
        </p:txBody>
      </p:sp>
      <p:sp>
        <p:nvSpPr>
          <p:cNvPr id="3" name="Subtitle 2">
            <a:extLst>
              <a:ext uri="{FF2B5EF4-FFF2-40B4-BE49-F238E27FC236}">
                <a16:creationId xmlns:a16="http://schemas.microsoft.com/office/drawing/2014/main" id="{1B9AE825-9A00-4D47-AA1B-459DAA1BFD35}"/>
              </a:ext>
            </a:extLst>
          </p:cNvPr>
          <p:cNvSpPr>
            <a:spLocks noGrp="1"/>
          </p:cNvSpPr>
          <p:nvPr>
            <p:ph type="subTitle" idx="1"/>
          </p:nvPr>
        </p:nvSpPr>
        <p:spPr>
          <a:xfrm>
            <a:off x="1507065" y="3780870"/>
            <a:ext cx="7766936" cy="1096899"/>
          </a:xfrm>
        </p:spPr>
        <p:txBody>
          <a:bodyPr>
            <a:normAutofit/>
          </a:bodyPr>
          <a:lstStyle/>
          <a:p>
            <a:pPr algn="ctr"/>
            <a:r>
              <a:rPr lang="en-US" sz="2800" dirty="0"/>
              <a:t>Supporting Communities in Assessing and Building Resilience</a:t>
            </a:r>
          </a:p>
        </p:txBody>
      </p:sp>
      <p:sp>
        <p:nvSpPr>
          <p:cNvPr id="4" name="TextBox 3">
            <a:extLst>
              <a:ext uri="{FF2B5EF4-FFF2-40B4-BE49-F238E27FC236}">
                <a16:creationId xmlns:a16="http://schemas.microsoft.com/office/drawing/2014/main" id="{A06EC848-5007-4091-9FD5-AB448EB2D73D}"/>
              </a:ext>
            </a:extLst>
          </p:cNvPr>
          <p:cNvSpPr txBox="1"/>
          <p:nvPr/>
        </p:nvSpPr>
        <p:spPr>
          <a:xfrm>
            <a:off x="2349829" y="6324016"/>
            <a:ext cx="6081408" cy="400110"/>
          </a:xfrm>
          <a:prstGeom prst="rect">
            <a:avLst/>
          </a:prstGeom>
          <a:noFill/>
        </p:spPr>
        <p:txBody>
          <a:bodyPr wrap="none" rtlCol="0">
            <a:spAutoFit/>
          </a:bodyPr>
          <a:lstStyle/>
          <a:p>
            <a:r>
              <a:rPr lang="en-US" sz="2000" dirty="0">
                <a:hlinkClick r:id="rId2"/>
              </a:rPr>
              <a:t>http://www.resilientalliance.org</a:t>
            </a:r>
            <a:r>
              <a:rPr lang="en-US" sz="2000" dirty="0"/>
              <a:t> | @</a:t>
            </a:r>
            <a:r>
              <a:rPr lang="en-US" sz="2000" dirty="0" err="1"/>
              <a:t>ANCResilience</a:t>
            </a:r>
            <a:endParaRPr lang="en-US" sz="2000" dirty="0"/>
          </a:p>
        </p:txBody>
      </p:sp>
    </p:spTree>
    <p:extLst>
      <p:ext uri="{BB962C8B-B14F-4D97-AF65-F5344CB8AC3E}">
        <p14:creationId xmlns:p14="http://schemas.microsoft.com/office/powerpoint/2010/main" val="2501213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D1C7-FA4F-7F1C-6BF5-366EAEFF3D42}"/>
              </a:ext>
            </a:extLst>
          </p:cNvPr>
          <p:cNvSpPr>
            <a:spLocks noGrp="1"/>
          </p:cNvSpPr>
          <p:nvPr>
            <p:ph type="title"/>
          </p:nvPr>
        </p:nvSpPr>
        <p:spPr/>
        <p:txBody>
          <a:bodyPr/>
          <a:lstStyle/>
          <a:p>
            <a:r>
              <a:rPr lang="en-US" dirty="0"/>
              <a:t>Martinsville, VA Pilot</a:t>
            </a:r>
          </a:p>
        </p:txBody>
      </p:sp>
      <p:pic>
        <p:nvPicPr>
          <p:cNvPr id="5" name="Content Placeholder 4" descr="A close-up of a label&#10;&#10;Description automatically generated">
            <a:extLst>
              <a:ext uri="{FF2B5EF4-FFF2-40B4-BE49-F238E27FC236}">
                <a16:creationId xmlns:a16="http://schemas.microsoft.com/office/drawing/2014/main" id="{9907DC2B-9FB3-4B34-F94A-619AE1405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350" y="2612500"/>
            <a:ext cx="4107434" cy="2315099"/>
          </a:xfrm>
        </p:spPr>
      </p:pic>
      <p:pic>
        <p:nvPicPr>
          <p:cNvPr id="7" name="Picture 6" descr="A close-up of a sign&#10;&#10;Description automatically generated">
            <a:extLst>
              <a:ext uri="{FF2B5EF4-FFF2-40B4-BE49-F238E27FC236}">
                <a16:creationId xmlns:a16="http://schemas.microsoft.com/office/drawing/2014/main" id="{BD0D6D09-BE96-3B99-22F6-F19ABCE6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707" y="2612500"/>
            <a:ext cx="4111583" cy="2315099"/>
          </a:xfrm>
          <a:prstGeom prst="rect">
            <a:avLst/>
          </a:prstGeom>
        </p:spPr>
      </p:pic>
    </p:spTree>
    <p:extLst>
      <p:ext uri="{BB962C8B-B14F-4D97-AF65-F5344CB8AC3E}">
        <p14:creationId xmlns:p14="http://schemas.microsoft.com/office/powerpoint/2010/main" val="78827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E431-BC16-8294-7AC4-ADAEC07E3C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2F24AF-72B5-5633-6C97-1EFF278A8BE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D1E8B00-5AD8-842A-5E49-37ED742D858B}"/>
              </a:ext>
            </a:extLst>
          </p:cNvPr>
          <p:cNvPicPr>
            <a:picLocks noChangeAspect="1"/>
          </p:cNvPicPr>
          <p:nvPr/>
        </p:nvPicPr>
        <p:blipFill rotWithShape="1">
          <a:blip r:embed="rId3"/>
          <a:srcRect l="26539" t="8889" r="26839" b="5045"/>
          <a:stretch/>
        </p:blipFill>
        <p:spPr>
          <a:xfrm>
            <a:off x="384993" y="177541"/>
            <a:ext cx="5115697" cy="590241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91B015A-0BE5-AF3B-22DE-6F2759FEE2D0}"/>
              </a:ext>
            </a:extLst>
          </p:cNvPr>
          <p:cNvSpPr txBox="1"/>
          <p:nvPr/>
        </p:nvSpPr>
        <p:spPr>
          <a:xfrm>
            <a:off x="2604987" y="6331275"/>
            <a:ext cx="6104238" cy="369332"/>
          </a:xfrm>
          <a:prstGeom prst="rect">
            <a:avLst/>
          </a:prstGeom>
          <a:noFill/>
        </p:spPr>
        <p:txBody>
          <a:bodyPr wrap="square">
            <a:spAutoFit/>
          </a:bodyPr>
          <a:lstStyle/>
          <a:p>
            <a:pPr algn="ctr"/>
            <a:r>
              <a:rPr lang="en-US" dirty="0"/>
              <a:t>https://www.resilientalliance.org/martinsville/</a:t>
            </a:r>
          </a:p>
        </p:txBody>
      </p:sp>
      <p:pic>
        <p:nvPicPr>
          <p:cNvPr id="9" name="Picture 8">
            <a:extLst>
              <a:ext uri="{FF2B5EF4-FFF2-40B4-BE49-F238E27FC236}">
                <a16:creationId xmlns:a16="http://schemas.microsoft.com/office/drawing/2014/main" id="{249081A9-FE78-4B07-6ECB-C7AECBB87689}"/>
              </a:ext>
            </a:extLst>
          </p:cNvPr>
          <p:cNvPicPr>
            <a:picLocks noChangeAspect="1"/>
          </p:cNvPicPr>
          <p:nvPr/>
        </p:nvPicPr>
        <p:blipFill rotWithShape="1">
          <a:blip r:embed="rId4"/>
          <a:srcRect l="4861" t="17544" r="58845" b="8889"/>
          <a:stretch/>
        </p:blipFill>
        <p:spPr>
          <a:xfrm>
            <a:off x="5903488" y="201906"/>
            <a:ext cx="4705243" cy="5960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337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4766-3C74-4D67-86B0-57782304A12A}"/>
              </a:ext>
            </a:extLst>
          </p:cNvPr>
          <p:cNvSpPr>
            <a:spLocks noGrp="1"/>
          </p:cNvSpPr>
          <p:nvPr>
            <p:ph type="title"/>
          </p:nvPr>
        </p:nvSpPr>
        <p:spPr/>
        <p:txBody>
          <a:bodyPr/>
          <a:lstStyle/>
          <a:p>
            <a:r>
              <a:rPr lang="en-US" dirty="0"/>
              <a:t>We are Here for You. Contact Us!</a:t>
            </a:r>
          </a:p>
        </p:txBody>
      </p:sp>
      <p:sp>
        <p:nvSpPr>
          <p:cNvPr id="3" name="Rectangle 2">
            <a:extLst>
              <a:ext uri="{FF2B5EF4-FFF2-40B4-BE49-F238E27FC236}">
                <a16:creationId xmlns:a16="http://schemas.microsoft.com/office/drawing/2014/main" id="{57C9F1E9-24CC-413F-ACAC-7BD46EBE8B28}"/>
              </a:ext>
            </a:extLst>
          </p:cNvPr>
          <p:cNvSpPr/>
          <p:nvPr/>
        </p:nvSpPr>
        <p:spPr>
          <a:xfrm>
            <a:off x="267547" y="1816620"/>
            <a:ext cx="9416242" cy="5041380"/>
          </a:xfrm>
          <a:prstGeom prst="rect">
            <a:avLst/>
          </a:prstGeom>
        </p:spPr>
        <p:txBody>
          <a:bodyPr wrap="square">
            <a:spAutoFit/>
          </a:bodyPr>
          <a:lstStyle/>
          <a:p>
            <a:pPr algn="ctr"/>
            <a:endParaRPr lang="en-US" sz="2400" dirty="0">
              <a:solidFill>
                <a:srgbClr val="00A499"/>
              </a:solidFill>
            </a:endParaRPr>
          </a:p>
          <a:p>
            <a:pPr algn="ctr"/>
            <a:r>
              <a:rPr lang="en-US" sz="2400" dirty="0">
                <a:solidFill>
                  <a:srgbClr val="00A499"/>
                </a:solidFill>
              </a:rPr>
              <a:t>Ryan Colker, Executive Director</a:t>
            </a:r>
          </a:p>
          <a:p>
            <a:pPr algn="ctr"/>
            <a:r>
              <a:rPr lang="en-US" sz="2400" dirty="0">
                <a:solidFill>
                  <a:srgbClr val="00A499"/>
                </a:solidFill>
              </a:rPr>
              <a:t>202-596-5795 | </a:t>
            </a:r>
            <a:r>
              <a:rPr lang="en-US" sz="2400" dirty="0">
                <a:solidFill>
                  <a:srgbClr val="00A499"/>
                </a:solidFill>
                <a:hlinkClick r:id="rId2">
                  <a:extLst>
                    <a:ext uri="{A12FA001-AC4F-418D-AE19-62706E023703}">
                      <ahyp:hlinkClr xmlns:ahyp="http://schemas.microsoft.com/office/drawing/2018/hyperlinkcolor" val="tx"/>
                    </a:ext>
                  </a:extLst>
                </a:hlinkClick>
              </a:rPr>
              <a:t>rcolker@iccsafe.org</a:t>
            </a:r>
            <a:endParaRPr lang="en-US" sz="2400" dirty="0">
              <a:solidFill>
                <a:srgbClr val="00A499"/>
              </a:solidFill>
            </a:endParaRPr>
          </a:p>
          <a:p>
            <a:pPr algn="ctr">
              <a:lnSpc>
                <a:spcPct val="120000"/>
              </a:lnSpc>
            </a:pPr>
            <a:r>
              <a:rPr lang="en-US" sz="2400" dirty="0">
                <a:solidFill>
                  <a:srgbClr val="00A499"/>
                </a:solidFill>
              </a:rPr>
              <a:t>Alliance for National &amp; Community Resilience</a:t>
            </a:r>
          </a:p>
          <a:p>
            <a:pPr algn="ctr">
              <a:lnSpc>
                <a:spcPct val="120000"/>
              </a:lnSpc>
            </a:pPr>
            <a:r>
              <a:rPr lang="fr-FR" sz="2400" dirty="0">
                <a:solidFill>
                  <a:srgbClr val="00A499"/>
                </a:solidFill>
              </a:rPr>
              <a:t>200 Massachusetts Ave, NW</a:t>
            </a:r>
            <a:br>
              <a:rPr lang="fr-FR" sz="2400" dirty="0">
                <a:solidFill>
                  <a:srgbClr val="00A499"/>
                </a:solidFill>
              </a:rPr>
            </a:br>
            <a:r>
              <a:rPr lang="fr-FR" sz="2400" dirty="0">
                <a:solidFill>
                  <a:srgbClr val="00A499"/>
                </a:solidFill>
              </a:rPr>
              <a:t>Suite 250</a:t>
            </a:r>
          </a:p>
          <a:p>
            <a:pPr algn="ctr">
              <a:lnSpc>
                <a:spcPct val="120000"/>
              </a:lnSpc>
            </a:pPr>
            <a:r>
              <a:rPr lang="en-US" sz="2400" dirty="0">
                <a:solidFill>
                  <a:srgbClr val="00A499"/>
                </a:solidFill>
              </a:rPr>
              <a:t>Washington, DC 20001</a:t>
            </a:r>
          </a:p>
          <a:p>
            <a:pPr algn="ctr">
              <a:lnSpc>
                <a:spcPct val="120000"/>
              </a:lnSpc>
            </a:pPr>
            <a:r>
              <a:rPr lang="en-US" sz="2400" dirty="0">
                <a:solidFill>
                  <a:srgbClr val="00A499"/>
                </a:solidFill>
              </a:rPr>
              <a:t>ANCR@resilientalliance.org</a:t>
            </a:r>
          </a:p>
          <a:p>
            <a:pPr algn="ctr">
              <a:lnSpc>
                <a:spcPct val="120000"/>
              </a:lnSpc>
            </a:pPr>
            <a:r>
              <a:rPr lang="en-US" sz="2400" dirty="0">
                <a:solidFill>
                  <a:srgbClr val="00A499"/>
                </a:solidFill>
              </a:rPr>
              <a:t>resilientalliance.org</a:t>
            </a:r>
          </a:p>
          <a:p>
            <a:pPr algn="ctr">
              <a:lnSpc>
                <a:spcPct val="120000"/>
              </a:lnSpc>
            </a:pPr>
            <a:r>
              <a:rPr lang="en-US" sz="2400" dirty="0">
                <a:solidFill>
                  <a:srgbClr val="00A499"/>
                </a:solidFill>
              </a:rPr>
              <a:t>@</a:t>
            </a:r>
            <a:r>
              <a:rPr lang="en-US" sz="2400" dirty="0" err="1">
                <a:solidFill>
                  <a:srgbClr val="00A499"/>
                </a:solidFill>
              </a:rPr>
              <a:t>ANCResilience</a:t>
            </a:r>
            <a:endParaRPr lang="en-US" sz="2400" dirty="0">
              <a:solidFill>
                <a:srgbClr val="00A499"/>
              </a:solidFill>
            </a:endParaRPr>
          </a:p>
          <a:p>
            <a:pPr algn="ctr"/>
            <a:endParaRPr lang="en-US" sz="2400" dirty="0">
              <a:solidFill>
                <a:srgbClr val="00A499"/>
              </a:solidFill>
            </a:endParaRPr>
          </a:p>
          <a:p>
            <a:pPr algn="ctr"/>
            <a:endParaRPr lang="en-US" sz="2400" dirty="0">
              <a:solidFill>
                <a:srgbClr val="00A499"/>
              </a:solidFill>
            </a:endParaRPr>
          </a:p>
        </p:txBody>
      </p:sp>
    </p:spTree>
    <p:extLst>
      <p:ext uri="{BB962C8B-B14F-4D97-AF65-F5344CB8AC3E}">
        <p14:creationId xmlns:p14="http://schemas.microsoft.com/office/powerpoint/2010/main" val="208192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E3DE-71C2-434C-8473-5B94CA4EEBF8}"/>
              </a:ext>
            </a:extLst>
          </p:cNvPr>
          <p:cNvSpPr>
            <a:spLocks noGrp="1"/>
          </p:cNvSpPr>
          <p:nvPr>
            <p:ph type="title"/>
          </p:nvPr>
        </p:nvSpPr>
        <p:spPr/>
        <p:txBody>
          <a:bodyPr/>
          <a:lstStyle/>
          <a:p>
            <a:r>
              <a:rPr lang="en-US" dirty="0"/>
              <a:t>Who is ANCR?</a:t>
            </a:r>
          </a:p>
        </p:txBody>
      </p:sp>
      <p:sp>
        <p:nvSpPr>
          <p:cNvPr id="3" name="Content Placeholder 2">
            <a:extLst>
              <a:ext uri="{FF2B5EF4-FFF2-40B4-BE49-F238E27FC236}">
                <a16:creationId xmlns:a16="http://schemas.microsoft.com/office/drawing/2014/main" id="{A6242288-542B-4B1C-9EDE-A8F567BF6F3A}"/>
              </a:ext>
            </a:extLst>
          </p:cNvPr>
          <p:cNvSpPr>
            <a:spLocks noGrp="1"/>
          </p:cNvSpPr>
          <p:nvPr>
            <p:ph idx="1"/>
          </p:nvPr>
        </p:nvSpPr>
        <p:spPr>
          <a:xfrm>
            <a:off x="677334" y="1615858"/>
            <a:ext cx="8596668" cy="4632541"/>
          </a:xfrm>
        </p:spPr>
        <p:txBody>
          <a:bodyPr>
            <a:normAutofit/>
          </a:bodyPr>
          <a:lstStyle/>
          <a:p>
            <a:r>
              <a:rPr lang="en-US" sz="2800" dirty="0"/>
              <a:t>ANCR is . . .</a:t>
            </a:r>
          </a:p>
          <a:p>
            <a:pPr lvl="1"/>
            <a:r>
              <a:rPr lang="en-US" sz="2400" dirty="0">
                <a:solidFill>
                  <a:schemeClr val="accent4"/>
                </a:solidFill>
              </a:rPr>
              <a:t>a 501(c)(3), non-profit organization, </a:t>
            </a:r>
          </a:p>
          <a:p>
            <a:pPr lvl="1"/>
            <a:r>
              <a:rPr lang="en-US" sz="2400" dirty="0">
                <a:solidFill>
                  <a:schemeClr val="accent4"/>
                </a:solidFill>
              </a:rPr>
              <a:t>managed by the International Code Council</a:t>
            </a:r>
          </a:p>
          <a:p>
            <a:pPr lvl="1"/>
            <a:r>
              <a:rPr lang="en-US" sz="2400" dirty="0"/>
              <a:t>f</a:t>
            </a:r>
            <a:r>
              <a:rPr lang="en-US" sz="2400" dirty="0">
                <a:solidFill>
                  <a:schemeClr val="accent4"/>
                </a:solidFill>
              </a:rPr>
              <a:t>ounded by the Code Council</a:t>
            </a:r>
            <a:r>
              <a:rPr lang="en-US" sz="2400" dirty="0"/>
              <a:t> and </a:t>
            </a:r>
            <a:r>
              <a:rPr lang="en-US" sz="2400" dirty="0">
                <a:solidFill>
                  <a:schemeClr val="accent4"/>
                </a:solidFill>
              </a:rPr>
              <a:t>U.S. Resiliency Council (USRC) </a:t>
            </a:r>
          </a:p>
          <a:p>
            <a:pPr lvl="1"/>
            <a:r>
              <a:rPr lang="en-US" sz="2400" dirty="0"/>
              <a:t>s</a:t>
            </a:r>
            <a:r>
              <a:rPr lang="en-US" sz="2400" dirty="0">
                <a:solidFill>
                  <a:schemeClr val="accent4"/>
                </a:solidFill>
              </a:rPr>
              <a:t>upported by Target, Dupont, and other resilience leaders</a:t>
            </a:r>
          </a:p>
          <a:p>
            <a:pPr lvl="1"/>
            <a:r>
              <a:rPr lang="en-US" sz="2400" dirty="0"/>
              <a:t>l</a:t>
            </a:r>
            <a:r>
              <a:rPr lang="en-US" sz="2400" dirty="0">
                <a:solidFill>
                  <a:schemeClr val="accent4"/>
                </a:solidFill>
              </a:rPr>
              <a:t>ed by a board of directors representing the founders, supporters, and state and local resilience champions </a:t>
            </a:r>
            <a:endParaRPr lang="en-US" dirty="0">
              <a:solidFill>
                <a:schemeClr val="accent4"/>
              </a:solidFill>
            </a:endParaRPr>
          </a:p>
          <a:p>
            <a:endParaRPr lang="en-US" dirty="0"/>
          </a:p>
        </p:txBody>
      </p:sp>
    </p:spTree>
    <p:extLst>
      <p:ext uri="{BB962C8B-B14F-4D97-AF65-F5344CB8AC3E}">
        <p14:creationId xmlns:p14="http://schemas.microsoft.com/office/powerpoint/2010/main" val="283480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F81C-AA64-441A-A62E-02FB2DCF7599}"/>
              </a:ext>
            </a:extLst>
          </p:cNvPr>
          <p:cNvSpPr>
            <a:spLocks noGrp="1"/>
          </p:cNvSpPr>
          <p:nvPr>
            <p:ph type="title"/>
          </p:nvPr>
        </p:nvSpPr>
        <p:spPr/>
        <p:txBody>
          <a:bodyPr/>
          <a:lstStyle/>
          <a:p>
            <a:pPr algn="ctr"/>
            <a:r>
              <a:rPr lang="en-US" dirty="0"/>
              <a:t>The Importance of Community-Level Resilience</a:t>
            </a:r>
          </a:p>
        </p:txBody>
      </p:sp>
      <p:sp>
        <p:nvSpPr>
          <p:cNvPr id="5" name="TextBox 4">
            <a:extLst>
              <a:ext uri="{FF2B5EF4-FFF2-40B4-BE49-F238E27FC236}">
                <a16:creationId xmlns:a16="http://schemas.microsoft.com/office/drawing/2014/main" id="{A7D024A3-D60A-430A-AE63-F776B63442D6}"/>
              </a:ext>
            </a:extLst>
          </p:cNvPr>
          <p:cNvSpPr txBox="1"/>
          <p:nvPr/>
        </p:nvSpPr>
        <p:spPr>
          <a:xfrm>
            <a:off x="903125" y="5652322"/>
            <a:ext cx="3068469" cy="338554"/>
          </a:xfrm>
          <a:prstGeom prst="rect">
            <a:avLst/>
          </a:prstGeom>
          <a:noFill/>
        </p:spPr>
        <p:txBody>
          <a:bodyPr wrap="none" rtlCol="0">
            <a:spAutoFit/>
          </a:bodyPr>
          <a:lstStyle/>
          <a:p>
            <a:r>
              <a:rPr lang="en-US" sz="1600" dirty="0"/>
              <a:t>Mexico Beach, FL, Post-Michael</a:t>
            </a:r>
          </a:p>
        </p:txBody>
      </p:sp>
      <p:pic>
        <p:nvPicPr>
          <p:cNvPr id="6" name="Picture 5">
            <a:extLst>
              <a:ext uri="{FF2B5EF4-FFF2-40B4-BE49-F238E27FC236}">
                <a16:creationId xmlns:a16="http://schemas.microsoft.com/office/drawing/2014/main" id="{E6457648-3518-4AFF-9973-5FBB8876D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530" y="2120501"/>
            <a:ext cx="2609832" cy="1468031"/>
          </a:xfrm>
          <a:prstGeom prst="rect">
            <a:avLst/>
          </a:prstGeom>
        </p:spPr>
      </p:pic>
      <p:pic>
        <p:nvPicPr>
          <p:cNvPr id="7" name="Picture 6">
            <a:extLst>
              <a:ext uri="{FF2B5EF4-FFF2-40B4-BE49-F238E27FC236}">
                <a16:creationId xmlns:a16="http://schemas.microsoft.com/office/drawing/2014/main" id="{86D5F41A-0683-41B5-B05B-FE5C0D5196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692" y="3938592"/>
            <a:ext cx="2612670" cy="1468031"/>
          </a:xfrm>
          <a:prstGeom prst="rect">
            <a:avLst/>
          </a:prstGeom>
        </p:spPr>
      </p:pic>
      <p:sp>
        <p:nvSpPr>
          <p:cNvPr id="8" name="TextBox 7">
            <a:extLst>
              <a:ext uri="{FF2B5EF4-FFF2-40B4-BE49-F238E27FC236}">
                <a16:creationId xmlns:a16="http://schemas.microsoft.com/office/drawing/2014/main" id="{0F95187B-AA6E-4F42-BDFA-F1DDE95E09AA}"/>
              </a:ext>
            </a:extLst>
          </p:cNvPr>
          <p:cNvSpPr txBox="1"/>
          <p:nvPr/>
        </p:nvSpPr>
        <p:spPr>
          <a:xfrm>
            <a:off x="4184712" y="5652322"/>
            <a:ext cx="2279791" cy="338554"/>
          </a:xfrm>
          <a:prstGeom prst="rect">
            <a:avLst/>
          </a:prstGeom>
          <a:noFill/>
        </p:spPr>
        <p:txBody>
          <a:bodyPr wrap="none" rtlCol="0">
            <a:spAutoFit/>
          </a:bodyPr>
          <a:lstStyle/>
          <a:p>
            <a:r>
              <a:rPr lang="en-US" sz="1600" dirty="0"/>
              <a:t>Manhattan, Post-Sandy</a:t>
            </a:r>
          </a:p>
        </p:txBody>
      </p:sp>
      <p:sp>
        <p:nvSpPr>
          <p:cNvPr id="11" name="TextBox 10">
            <a:extLst>
              <a:ext uri="{FF2B5EF4-FFF2-40B4-BE49-F238E27FC236}">
                <a16:creationId xmlns:a16="http://schemas.microsoft.com/office/drawing/2014/main" id="{273A32A0-7B24-4D4B-9EA2-7062600BBCAE}"/>
              </a:ext>
            </a:extLst>
          </p:cNvPr>
          <p:cNvSpPr txBox="1"/>
          <p:nvPr/>
        </p:nvSpPr>
        <p:spPr>
          <a:xfrm>
            <a:off x="7832214" y="5652322"/>
            <a:ext cx="2334293" cy="338554"/>
          </a:xfrm>
          <a:prstGeom prst="rect">
            <a:avLst/>
          </a:prstGeom>
          <a:noFill/>
        </p:spPr>
        <p:txBody>
          <a:bodyPr wrap="none" rtlCol="0">
            <a:spAutoFit/>
          </a:bodyPr>
          <a:lstStyle/>
          <a:p>
            <a:r>
              <a:rPr lang="en-US" sz="1600" dirty="0"/>
              <a:t>Maui, Post-Lahaina Fire</a:t>
            </a:r>
          </a:p>
        </p:txBody>
      </p:sp>
      <p:pic>
        <p:nvPicPr>
          <p:cNvPr id="1026" name="Picture 2" descr="Concrete pays off for house battered by Hurricane Michael">
            <a:extLst>
              <a:ext uri="{FF2B5EF4-FFF2-40B4-BE49-F238E27FC236}">
                <a16:creationId xmlns:a16="http://schemas.microsoft.com/office/drawing/2014/main" id="{2D080F03-8DFD-2FEC-8ADE-69C52CF95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39" y="2104545"/>
            <a:ext cx="3302078" cy="33020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7DFB138-D4A3-45C8-A943-5F8899AFE3F3}"/>
              </a:ext>
            </a:extLst>
          </p:cNvPr>
          <p:cNvPicPr>
            <a:picLocks noChangeAspect="1"/>
          </p:cNvPicPr>
          <p:nvPr/>
        </p:nvPicPr>
        <p:blipFill>
          <a:blip r:embed="rId6"/>
          <a:stretch>
            <a:fillRect/>
          </a:stretch>
        </p:blipFill>
        <p:spPr>
          <a:xfrm>
            <a:off x="6956753" y="2295880"/>
            <a:ext cx="3897268" cy="2919408"/>
          </a:xfrm>
          <a:prstGeom prst="rect">
            <a:avLst/>
          </a:prstGeom>
        </p:spPr>
      </p:pic>
    </p:spTree>
    <p:extLst>
      <p:ext uri="{BB962C8B-B14F-4D97-AF65-F5344CB8AC3E}">
        <p14:creationId xmlns:p14="http://schemas.microsoft.com/office/powerpoint/2010/main" val="356961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E1CB-17F9-48E1-8E53-33CA8703AEC6}"/>
              </a:ext>
            </a:extLst>
          </p:cNvPr>
          <p:cNvSpPr>
            <a:spLocks noGrp="1"/>
          </p:cNvSpPr>
          <p:nvPr>
            <p:ph type="title"/>
          </p:nvPr>
        </p:nvSpPr>
        <p:spPr/>
        <p:txBody>
          <a:bodyPr/>
          <a:lstStyle/>
          <a:p>
            <a:r>
              <a:rPr lang="en-US" dirty="0"/>
              <a:t>A Holistic Approach to Resilience</a:t>
            </a:r>
          </a:p>
        </p:txBody>
      </p:sp>
      <p:pic>
        <p:nvPicPr>
          <p:cNvPr id="5" name="Content Placeholder 4" descr="A picture containing device&#10;&#10;Description automatically generated">
            <a:extLst>
              <a:ext uri="{FF2B5EF4-FFF2-40B4-BE49-F238E27FC236}">
                <a16:creationId xmlns:a16="http://schemas.microsoft.com/office/drawing/2014/main" id="{A89D22CA-32C1-47F5-93B8-B90A584AD0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3292" y="1601492"/>
            <a:ext cx="5109622" cy="4864361"/>
          </a:xfrm>
        </p:spPr>
      </p:pic>
    </p:spTree>
    <p:extLst>
      <p:ext uri="{BB962C8B-B14F-4D97-AF65-F5344CB8AC3E}">
        <p14:creationId xmlns:p14="http://schemas.microsoft.com/office/powerpoint/2010/main" val="201581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9B78-BF32-473E-BB04-11156EBDE47D}"/>
              </a:ext>
            </a:extLst>
          </p:cNvPr>
          <p:cNvSpPr>
            <a:spLocks noGrp="1"/>
          </p:cNvSpPr>
          <p:nvPr>
            <p:ph type="title"/>
          </p:nvPr>
        </p:nvSpPr>
        <p:spPr/>
        <p:txBody>
          <a:bodyPr/>
          <a:lstStyle/>
          <a:p>
            <a:r>
              <a:rPr lang="en-US" dirty="0"/>
              <a:t>The Community Resilience Benchmarks (CRBs) System</a:t>
            </a:r>
          </a:p>
        </p:txBody>
      </p:sp>
      <p:sp>
        <p:nvSpPr>
          <p:cNvPr id="3" name="Content Placeholder 2">
            <a:extLst>
              <a:ext uri="{FF2B5EF4-FFF2-40B4-BE49-F238E27FC236}">
                <a16:creationId xmlns:a16="http://schemas.microsoft.com/office/drawing/2014/main" id="{CB6636DD-F283-423D-8DA6-16CC280AEF37}"/>
              </a:ext>
            </a:extLst>
          </p:cNvPr>
          <p:cNvSpPr>
            <a:spLocks noGrp="1"/>
          </p:cNvSpPr>
          <p:nvPr>
            <p:ph idx="1"/>
          </p:nvPr>
        </p:nvSpPr>
        <p:spPr>
          <a:xfrm>
            <a:off x="677334" y="2160589"/>
            <a:ext cx="8596668" cy="4087811"/>
          </a:xfrm>
        </p:spPr>
        <p:txBody>
          <a:bodyPr>
            <a:normAutofit lnSpcReduction="10000"/>
          </a:bodyPr>
          <a:lstStyle/>
          <a:p>
            <a:r>
              <a:rPr lang="en-US" sz="2400" dirty="0"/>
              <a:t>ANCR is developing a series of benchmarks for each of the 19 community functions—the Community Resilience Benchmarks (CRBs) System</a:t>
            </a:r>
          </a:p>
          <a:p>
            <a:r>
              <a:rPr lang="en-US" sz="2400" dirty="0"/>
              <a:t>The Benchmarks will provide communities with an assessment tool for community leaders to measure their community’s current resilience and determine a clear pathway toward further improvements</a:t>
            </a:r>
          </a:p>
          <a:p>
            <a:r>
              <a:rPr lang="en-US" sz="2400" dirty="0"/>
              <a:t>The assessments produced will help communities make investments and inform decisions made by local government, businesses, residents (current and prospective), and other important community players</a:t>
            </a:r>
          </a:p>
        </p:txBody>
      </p:sp>
    </p:spTree>
    <p:extLst>
      <p:ext uri="{BB962C8B-B14F-4D97-AF65-F5344CB8AC3E}">
        <p14:creationId xmlns:p14="http://schemas.microsoft.com/office/powerpoint/2010/main" val="2628440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365343" y="231516"/>
            <a:ext cx="8229600" cy="709210"/>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2"/>
              </a:buClr>
              <a:buSzPts val="3600"/>
            </a:pPr>
            <a:r>
              <a:rPr lang="en-US" b="1" dirty="0">
                <a:ea typeface="Arial Rounded"/>
                <a:cs typeface="Arial Rounded"/>
                <a:sym typeface="Arial Rounded"/>
              </a:rPr>
              <a:t>ANCR Guiding Principles</a:t>
            </a:r>
            <a:endParaRPr dirty="0"/>
          </a:p>
        </p:txBody>
      </p:sp>
      <p:pic>
        <p:nvPicPr>
          <p:cNvPr id="4" name="Picture 3">
            <a:extLst>
              <a:ext uri="{FF2B5EF4-FFF2-40B4-BE49-F238E27FC236}">
                <a16:creationId xmlns:a16="http://schemas.microsoft.com/office/drawing/2014/main" id="{CB865E0D-0ED3-45B5-82E6-2B86EDBBE3A7}"/>
              </a:ext>
            </a:extLst>
          </p:cNvPr>
          <p:cNvPicPr>
            <a:picLocks noChangeAspect="1"/>
          </p:cNvPicPr>
          <p:nvPr/>
        </p:nvPicPr>
        <p:blipFill rotWithShape="1">
          <a:blip r:embed="rId3"/>
          <a:srcRect l="11346" t="49319" r="71351" b="30898"/>
          <a:stretch/>
        </p:blipFill>
        <p:spPr>
          <a:xfrm>
            <a:off x="690424" y="1012573"/>
            <a:ext cx="7579437" cy="2848173"/>
          </a:xfrm>
          <a:prstGeom prst="rect">
            <a:avLst/>
          </a:prstGeom>
        </p:spPr>
      </p:pic>
      <p:pic>
        <p:nvPicPr>
          <p:cNvPr id="7" name="Picture 6">
            <a:extLst>
              <a:ext uri="{FF2B5EF4-FFF2-40B4-BE49-F238E27FC236}">
                <a16:creationId xmlns:a16="http://schemas.microsoft.com/office/drawing/2014/main" id="{26C2496F-0895-44C7-9EAC-D83BE9F1545A}"/>
              </a:ext>
            </a:extLst>
          </p:cNvPr>
          <p:cNvPicPr>
            <a:picLocks noChangeAspect="1"/>
          </p:cNvPicPr>
          <p:nvPr/>
        </p:nvPicPr>
        <p:blipFill rotWithShape="1">
          <a:blip r:embed="rId3"/>
          <a:srcRect l="29133" t="49319" r="53654" b="35045"/>
          <a:stretch/>
        </p:blipFill>
        <p:spPr>
          <a:xfrm>
            <a:off x="818860" y="4208166"/>
            <a:ext cx="7776083" cy="2321704"/>
          </a:xfrm>
          <a:prstGeom prst="rect">
            <a:avLst/>
          </a:prstGeom>
        </p:spPr>
      </p:pic>
    </p:spTree>
    <p:extLst>
      <p:ext uri="{BB962C8B-B14F-4D97-AF65-F5344CB8AC3E}">
        <p14:creationId xmlns:p14="http://schemas.microsoft.com/office/powerpoint/2010/main" val="378849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052732" y="1812271"/>
            <a:ext cx="8276498" cy="3059387"/>
            <a:chOff x="99422" y="1070185"/>
            <a:chExt cx="9495281" cy="3276305"/>
          </a:xfrm>
        </p:grpSpPr>
        <p:sp>
          <p:nvSpPr>
            <p:cNvPr id="15" name="Freeform: Shape 14"/>
            <p:cNvSpPr/>
            <p:nvPr/>
          </p:nvSpPr>
          <p:spPr>
            <a:xfrm>
              <a:off x="99422" y="1070185"/>
              <a:ext cx="1821721" cy="1651825"/>
            </a:xfrm>
            <a:custGeom>
              <a:avLst/>
              <a:gdLst>
                <a:gd name="connsiteX0" fmla="*/ 0 w 1821721"/>
                <a:gd name="connsiteY0" fmla="*/ 165183 h 1651825"/>
                <a:gd name="connsiteX1" fmla="*/ 165183 w 1821721"/>
                <a:gd name="connsiteY1" fmla="*/ 0 h 1651825"/>
                <a:gd name="connsiteX2" fmla="*/ 1656539 w 1821721"/>
                <a:gd name="connsiteY2" fmla="*/ 0 h 1651825"/>
                <a:gd name="connsiteX3" fmla="*/ 1821722 w 1821721"/>
                <a:gd name="connsiteY3" fmla="*/ 165183 h 1651825"/>
                <a:gd name="connsiteX4" fmla="*/ 1821721 w 1821721"/>
                <a:gd name="connsiteY4" fmla="*/ 1486643 h 1651825"/>
                <a:gd name="connsiteX5" fmla="*/ 1656538 w 1821721"/>
                <a:gd name="connsiteY5" fmla="*/ 1651826 h 1651825"/>
                <a:gd name="connsiteX6" fmla="*/ 165183 w 1821721"/>
                <a:gd name="connsiteY6" fmla="*/ 1651825 h 1651825"/>
                <a:gd name="connsiteX7" fmla="*/ 0 w 1821721"/>
                <a:gd name="connsiteY7" fmla="*/ 1486642 h 1651825"/>
                <a:gd name="connsiteX8" fmla="*/ 0 w 1821721"/>
                <a:gd name="connsiteY8" fmla="*/ 165183 h 165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721" h="1651825">
                  <a:moveTo>
                    <a:pt x="0" y="165183"/>
                  </a:moveTo>
                  <a:cubicBezTo>
                    <a:pt x="0" y="73955"/>
                    <a:pt x="73955" y="0"/>
                    <a:pt x="165183" y="0"/>
                  </a:cubicBezTo>
                  <a:lnTo>
                    <a:pt x="1656539" y="0"/>
                  </a:lnTo>
                  <a:cubicBezTo>
                    <a:pt x="1747767" y="0"/>
                    <a:pt x="1821722" y="73955"/>
                    <a:pt x="1821722" y="165183"/>
                  </a:cubicBezTo>
                  <a:cubicBezTo>
                    <a:pt x="1821722" y="605670"/>
                    <a:pt x="1821721" y="1046156"/>
                    <a:pt x="1821721" y="1486643"/>
                  </a:cubicBezTo>
                  <a:cubicBezTo>
                    <a:pt x="1821721" y="1577871"/>
                    <a:pt x="1747766" y="1651826"/>
                    <a:pt x="1656538" y="1651826"/>
                  </a:cubicBezTo>
                  <a:lnTo>
                    <a:pt x="165183" y="1651825"/>
                  </a:lnTo>
                  <a:cubicBezTo>
                    <a:pt x="73955" y="1651825"/>
                    <a:pt x="0" y="1577870"/>
                    <a:pt x="0" y="1486642"/>
                  </a:cubicBezTo>
                  <a:lnTo>
                    <a:pt x="0" y="16518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82005" tIns="82005" rIns="82005" bIns="82005" numCol="1" spcCol="1270" anchor="ctr" anchorCtr="0">
              <a:noAutofit/>
            </a:bodyPr>
            <a:lstStyle/>
            <a:p>
              <a:pPr algn="ctr" defTabSz="533400">
                <a:lnSpc>
                  <a:spcPct val="90000"/>
                </a:lnSpc>
                <a:spcBef>
                  <a:spcPct val="0"/>
                </a:spcBef>
                <a:spcAft>
                  <a:spcPct val="35000"/>
                </a:spcAft>
              </a:pPr>
              <a:r>
                <a:rPr lang="en-US" sz="1200" b="1" dirty="0">
                  <a:solidFill>
                    <a:prstClr val="white"/>
                  </a:solidFill>
                </a:rPr>
                <a:t>Step 1: </a:t>
              </a:r>
            </a:p>
            <a:p>
              <a:pPr algn="ctr" defTabSz="533400">
                <a:lnSpc>
                  <a:spcPct val="90000"/>
                </a:lnSpc>
                <a:spcBef>
                  <a:spcPct val="0"/>
                </a:spcBef>
                <a:spcAft>
                  <a:spcPct val="35000"/>
                </a:spcAft>
              </a:pPr>
              <a:r>
                <a:rPr lang="en-US" sz="1200" b="1" dirty="0">
                  <a:solidFill>
                    <a:prstClr val="white"/>
                  </a:solidFill>
                </a:rPr>
                <a:t>ANCR Technical Staff Develops Benchmark Strawman</a:t>
              </a:r>
            </a:p>
          </p:txBody>
        </p:sp>
        <p:sp>
          <p:nvSpPr>
            <p:cNvPr id="16" name="Freeform: Shape 15"/>
            <p:cNvSpPr/>
            <p:nvPr/>
          </p:nvSpPr>
          <p:spPr>
            <a:xfrm>
              <a:off x="2103316" y="1670204"/>
              <a:ext cx="386205" cy="451787"/>
            </a:xfrm>
            <a:custGeom>
              <a:avLst/>
              <a:gdLst>
                <a:gd name="connsiteX0" fmla="*/ 0 w 386205"/>
                <a:gd name="connsiteY0" fmla="*/ 90357 h 451787"/>
                <a:gd name="connsiteX1" fmla="*/ 193103 w 386205"/>
                <a:gd name="connsiteY1" fmla="*/ 90357 h 451787"/>
                <a:gd name="connsiteX2" fmla="*/ 193103 w 386205"/>
                <a:gd name="connsiteY2" fmla="*/ 0 h 451787"/>
                <a:gd name="connsiteX3" fmla="*/ 386205 w 386205"/>
                <a:gd name="connsiteY3" fmla="*/ 225894 h 451787"/>
                <a:gd name="connsiteX4" fmla="*/ 193103 w 386205"/>
                <a:gd name="connsiteY4" fmla="*/ 451787 h 451787"/>
                <a:gd name="connsiteX5" fmla="*/ 193103 w 386205"/>
                <a:gd name="connsiteY5" fmla="*/ 361430 h 451787"/>
                <a:gd name="connsiteX6" fmla="*/ 0 w 386205"/>
                <a:gd name="connsiteY6" fmla="*/ 361430 h 451787"/>
                <a:gd name="connsiteX7" fmla="*/ 0 w 386205"/>
                <a:gd name="connsiteY7" fmla="*/ 90357 h 4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205" h="451787">
                  <a:moveTo>
                    <a:pt x="0" y="90357"/>
                  </a:moveTo>
                  <a:lnTo>
                    <a:pt x="193103" y="90357"/>
                  </a:lnTo>
                  <a:lnTo>
                    <a:pt x="193103" y="0"/>
                  </a:lnTo>
                  <a:lnTo>
                    <a:pt x="386205" y="225894"/>
                  </a:lnTo>
                  <a:lnTo>
                    <a:pt x="193103" y="451787"/>
                  </a:lnTo>
                  <a:lnTo>
                    <a:pt x="193103" y="361430"/>
                  </a:lnTo>
                  <a:lnTo>
                    <a:pt x="0" y="361430"/>
                  </a:lnTo>
                  <a:lnTo>
                    <a:pt x="0" y="90357"/>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67768" rIns="86896" bIns="67768" numCol="1" spcCol="1270" anchor="ctr" anchorCtr="0">
              <a:noAutofit/>
            </a:bodyPr>
            <a:lstStyle/>
            <a:p>
              <a:pPr algn="ctr" defTabSz="633413">
                <a:lnSpc>
                  <a:spcPct val="90000"/>
                </a:lnSpc>
                <a:spcBef>
                  <a:spcPct val="0"/>
                </a:spcBef>
                <a:spcAft>
                  <a:spcPct val="35000"/>
                </a:spcAft>
              </a:pPr>
              <a:endParaRPr lang="en-US" sz="1425">
                <a:solidFill>
                  <a:prstClr val="white"/>
                </a:solidFill>
              </a:endParaRPr>
            </a:p>
          </p:txBody>
        </p:sp>
        <p:sp>
          <p:nvSpPr>
            <p:cNvPr id="17" name="Freeform: Shape 16"/>
            <p:cNvSpPr/>
            <p:nvPr/>
          </p:nvSpPr>
          <p:spPr>
            <a:xfrm>
              <a:off x="2649833" y="1070185"/>
              <a:ext cx="1821721" cy="1651825"/>
            </a:xfrm>
            <a:custGeom>
              <a:avLst/>
              <a:gdLst>
                <a:gd name="connsiteX0" fmla="*/ 0 w 1821721"/>
                <a:gd name="connsiteY0" fmla="*/ 165183 h 1651825"/>
                <a:gd name="connsiteX1" fmla="*/ 165183 w 1821721"/>
                <a:gd name="connsiteY1" fmla="*/ 0 h 1651825"/>
                <a:gd name="connsiteX2" fmla="*/ 1656539 w 1821721"/>
                <a:gd name="connsiteY2" fmla="*/ 0 h 1651825"/>
                <a:gd name="connsiteX3" fmla="*/ 1821722 w 1821721"/>
                <a:gd name="connsiteY3" fmla="*/ 165183 h 1651825"/>
                <a:gd name="connsiteX4" fmla="*/ 1821721 w 1821721"/>
                <a:gd name="connsiteY4" fmla="*/ 1486643 h 1651825"/>
                <a:gd name="connsiteX5" fmla="*/ 1656538 w 1821721"/>
                <a:gd name="connsiteY5" fmla="*/ 1651826 h 1651825"/>
                <a:gd name="connsiteX6" fmla="*/ 165183 w 1821721"/>
                <a:gd name="connsiteY6" fmla="*/ 1651825 h 1651825"/>
                <a:gd name="connsiteX7" fmla="*/ 0 w 1821721"/>
                <a:gd name="connsiteY7" fmla="*/ 1486642 h 1651825"/>
                <a:gd name="connsiteX8" fmla="*/ 0 w 1821721"/>
                <a:gd name="connsiteY8" fmla="*/ 165183 h 165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721" h="1651825">
                  <a:moveTo>
                    <a:pt x="0" y="165183"/>
                  </a:moveTo>
                  <a:cubicBezTo>
                    <a:pt x="0" y="73955"/>
                    <a:pt x="73955" y="0"/>
                    <a:pt x="165183" y="0"/>
                  </a:cubicBezTo>
                  <a:lnTo>
                    <a:pt x="1656539" y="0"/>
                  </a:lnTo>
                  <a:cubicBezTo>
                    <a:pt x="1747767" y="0"/>
                    <a:pt x="1821722" y="73955"/>
                    <a:pt x="1821722" y="165183"/>
                  </a:cubicBezTo>
                  <a:cubicBezTo>
                    <a:pt x="1821722" y="605670"/>
                    <a:pt x="1821721" y="1046156"/>
                    <a:pt x="1821721" y="1486643"/>
                  </a:cubicBezTo>
                  <a:cubicBezTo>
                    <a:pt x="1821721" y="1577871"/>
                    <a:pt x="1747766" y="1651826"/>
                    <a:pt x="1656538" y="1651826"/>
                  </a:cubicBezTo>
                  <a:lnTo>
                    <a:pt x="165183" y="1651825"/>
                  </a:lnTo>
                  <a:cubicBezTo>
                    <a:pt x="73955" y="1651825"/>
                    <a:pt x="0" y="1577870"/>
                    <a:pt x="0" y="1486642"/>
                  </a:cubicBezTo>
                  <a:lnTo>
                    <a:pt x="0" y="165183"/>
                  </a:lnTo>
                  <a:close/>
                </a:path>
              </a:pathLst>
            </a:custGeom>
            <a:gradFill rotWithShape="0">
              <a:gsLst>
                <a:gs pos="0">
                  <a:srgbClr val="82D7CC"/>
                </a:gs>
                <a:gs pos="50000">
                  <a:srgbClr val="82D7CC"/>
                </a:gs>
                <a:gs pos="100000">
                  <a:srgbClr val="82D7CC"/>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677650"/>
                <a:satOff val="25000"/>
                <a:lumOff val="-3676"/>
                <a:alphaOff val="0"/>
              </a:schemeClr>
            </a:effectRef>
            <a:fontRef idx="minor">
              <a:schemeClr val="lt1"/>
            </a:fontRef>
          </p:style>
          <p:txBody>
            <a:bodyPr spcFirstLastPara="0" vert="horz" wrap="square" lIns="82005" tIns="82005" rIns="82005" bIns="82005" numCol="1" spcCol="1270" anchor="ctr" anchorCtr="0">
              <a:noAutofit/>
            </a:bodyPr>
            <a:lstStyle/>
            <a:p>
              <a:pPr algn="ctr" defTabSz="533400">
                <a:lnSpc>
                  <a:spcPct val="90000"/>
                </a:lnSpc>
                <a:spcBef>
                  <a:spcPct val="0"/>
                </a:spcBef>
                <a:spcAft>
                  <a:spcPct val="35000"/>
                </a:spcAft>
              </a:pPr>
              <a:r>
                <a:rPr lang="en-US" sz="1200" b="1" dirty="0">
                  <a:solidFill>
                    <a:prstClr val="white"/>
                  </a:solidFill>
                </a:rPr>
                <a:t>Step 2: </a:t>
              </a:r>
            </a:p>
            <a:p>
              <a:pPr algn="ctr" defTabSz="533400">
                <a:lnSpc>
                  <a:spcPct val="90000"/>
                </a:lnSpc>
                <a:spcBef>
                  <a:spcPct val="0"/>
                </a:spcBef>
                <a:spcAft>
                  <a:spcPct val="35000"/>
                </a:spcAft>
              </a:pPr>
              <a:r>
                <a:rPr lang="en-US" sz="1200" b="1" dirty="0">
                  <a:solidFill>
                    <a:prstClr val="white"/>
                  </a:solidFill>
                </a:rPr>
                <a:t>Benchmark Subject Matter Expert (SME) Committee Provides Input on Strawman</a:t>
              </a:r>
            </a:p>
          </p:txBody>
        </p:sp>
        <p:sp>
          <p:nvSpPr>
            <p:cNvPr id="18" name="Freeform: Shape 17"/>
            <p:cNvSpPr/>
            <p:nvPr/>
          </p:nvSpPr>
          <p:spPr>
            <a:xfrm>
              <a:off x="4653727" y="1670204"/>
              <a:ext cx="386205" cy="451787"/>
            </a:xfrm>
            <a:custGeom>
              <a:avLst/>
              <a:gdLst>
                <a:gd name="connsiteX0" fmla="*/ 0 w 386205"/>
                <a:gd name="connsiteY0" fmla="*/ 90357 h 451787"/>
                <a:gd name="connsiteX1" fmla="*/ 193103 w 386205"/>
                <a:gd name="connsiteY1" fmla="*/ 90357 h 451787"/>
                <a:gd name="connsiteX2" fmla="*/ 193103 w 386205"/>
                <a:gd name="connsiteY2" fmla="*/ 0 h 451787"/>
                <a:gd name="connsiteX3" fmla="*/ 386205 w 386205"/>
                <a:gd name="connsiteY3" fmla="*/ 225894 h 451787"/>
                <a:gd name="connsiteX4" fmla="*/ 193103 w 386205"/>
                <a:gd name="connsiteY4" fmla="*/ 451787 h 451787"/>
                <a:gd name="connsiteX5" fmla="*/ 193103 w 386205"/>
                <a:gd name="connsiteY5" fmla="*/ 361430 h 451787"/>
                <a:gd name="connsiteX6" fmla="*/ 0 w 386205"/>
                <a:gd name="connsiteY6" fmla="*/ 361430 h 451787"/>
                <a:gd name="connsiteX7" fmla="*/ 0 w 386205"/>
                <a:gd name="connsiteY7" fmla="*/ 90357 h 4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205" h="451787">
                  <a:moveTo>
                    <a:pt x="0" y="90357"/>
                  </a:moveTo>
                  <a:lnTo>
                    <a:pt x="193103" y="90357"/>
                  </a:lnTo>
                  <a:lnTo>
                    <a:pt x="193103" y="0"/>
                  </a:lnTo>
                  <a:lnTo>
                    <a:pt x="386205" y="225894"/>
                  </a:lnTo>
                  <a:lnTo>
                    <a:pt x="193103" y="451787"/>
                  </a:lnTo>
                  <a:lnTo>
                    <a:pt x="193103" y="361430"/>
                  </a:lnTo>
                  <a:lnTo>
                    <a:pt x="0" y="361430"/>
                  </a:lnTo>
                  <a:lnTo>
                    <a:pt x="0" y="90357"/>
                  </a:lnTo>
                  <a:close/>
                </a:path>
              </a:pathLst>
            </a:custGeom>
            <a:gradFill rotWithShape="0">
              <a:gsLst>
                <a:gs pos="0">
                  <a:srgbClr val="8CD7CC"/>
                </a:gs>
                <a:gs pos="50000">
                  <a:srgbClr val="82D7CC"/>
                </a:gs>
                <a:gs pos="100000">
                  <a:srgbClr val="82D7CC"/>
                </a:gs>
              </a:gsLst>
            </a:gra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3">
                <a:hueOff val="903533"/>
                <a:satOff val="33333"/>
                <a:lumOff val="-4902"/>
                <a:alphaOff val="0"/>
              </a:schemeClr>
            </a:effectRef>
            <a:fontRef idx="minor">
              <a:schemeClr val="lt1"/>
            </a:fontRef>
          </p:style>
          <p:txBody>
            <a:bodyPr spcFirstLastPara="0" vert="horz" wrap="square" lIns="0" tIns="67768" rIns="86896" bIns="67768" numCol="1" spcCol="1270" anchor="ctr" anchorCtr="0">
              <a:noAutofit/>
            </a:bodyPr>
            <a:lstStyle/>
            <a:p>
              <a:pPr algn="ctr" defTabSz="633413">
                <a:lnSpc>
                  <a:spcPct val="90000"/>
                </a:lnSpc>
                <a:spcBef>
                  <a:spcPct val="0"/>
                </a:spcBef>
                <a:spcAft>
                  <a:spcPct val="35000"/>
                </a:spcAft>
              </a:pPr>
              <a:endParaRPr lang="en-US" sz="1425">
                <a:solidFill>
                  <a:prstClr val="white"/>
                </a:solidFill>
              </a:endParaRPr>
            </a:p>
          </p:txBody>
        </p:sp>
        <p:sp>
          <p:nvSpPr>
            <p:cNvPr id="19" name="Freeform: Shape 18"/>
            <p:cNvSpPr/>
            <p:nvPr/>
          </p:nvSpPr>
          <p:spPr>
            <a:xfrm>
              <a:off x="5200244" y="1070185"/>
              <a:ext cx="1821721" cy="1651825"/>
            </a:xfrm>
            <a:custGeom>
              <a:avLst/>
              <a:gdLst>
                <a:gd name="connsiteX0" fmla="*/ 0 w 1821721"/>
                <a:gd name="connsiteY0" fmla="*/ 165183 h 1651825"/>
                <a:gd name="connsiteX1" fmla="*/ 165183 w 1821721"/>
                <a:gd name="connsiteY1" fmla="*/ 0 h 1651825"/>
                <a:gd name="connsiteX2" fmla="*/ 1656539 w 1821721"/>
                <a:gd name="connsiteY2" fmla="*/ 0 h 1651825"/>
                <a:gd name="connsiteX3" fmla="*/ 1821722 w 1821721"/>
                <a:gd name="connsiteY3" fmla="*/ 165183 h 1651825"/>
                <a:gd name="connsiteX4" fmla="*/ 1821721 w 1821721"/>
                <a:gd name="connsiteY4" fmla="*/ 1486643 h 1651825"/>
                <a:gd name="connsiteX5" fmla="*/ 1656538 w 1821721"/>
                <a:gd name="connsiteY5" fmla="*/ 1651826 h 1651825"/>
                <a:gd name="connsiteX6" fmla="*/ 165183 w 1821721"/>
                <a:gd name="connsiteY6" fmla="*/ 1651825 h 1651825"/>
                <a:gd name="connsiteX7" fmla="*/ 0 w 1821721"/>
                <a:gd name="connsiteY7" fmla="*/ 1486642 h 1651825"/>
                <a:gd name="connsiteX8" fmla="*/ 0 w 1821721"/>
                <a:gd name="connsiteY8" fmla="*/ 165183 h 165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721" h="1651825">
                  <a:moveTo>
                    <a:pt x="0" y="165183"/>
                  </a:moveTo>
                  <a:cubicBezTo>
                    <a:pt x="0" y="73955"/>
                    <a:pt x="73955" y="0"/>
                    <a:pt x="165183" y="0"/>
                  </a:cubicBezTo>
                  <a:lnTo>
                    <a:pt x="1656539" y="0"/>
                  </a:lnTo>
                  <a:cubicBezTo>
                    <a:pt x="1747767" y="0"/>
                    <a:pt x="1821722" y="73955"/>
                    <a:pt x="1821722" y="165183"/>
                  </a:cubicBezTo>
                  <a:cubicBezTo>
                    <a:pt x="1821722" y="605670"/>
                    <a:pt x="1821721" y="1046156"/>
                    <a:pt x="1821721" y="1486643"/>
                  </a:cubicBezTo>
                  <a:cubicBezTo>
                    <a:pt x="1821721" y="1577871"/>
                    <a:pt x="1747766" y="1651826"/>
                    <a:pt x="1656538" y="1651826"/>
                  </a:cubicBezTo>
                  <a:lnTo>
                    <a:pt x="165183" y="1651825"/>
                  </a:lnTo>
                  <a:cubicBezTo>
                    <a:pt x="73955" y="1651825"/>
                    <a:pt x="0" y="1577870"/>
                    <a:pt x="0" y="1486642"/>
                  </a:cubicBezTo>
                  <a:lnTo>
                    <a:pt x="0" y="165183"/>
                  </a:lnTo>
                  <a:close/>
                </a:path>
              </a:pathLst>
            </a:custGeom>
            <a:gradFill rotWithShape="0">
              <a:gsLst>
                <a:gs pos="0">
                  <a:srgbClr val="333F64"/>
                </a:gs>
                <a:gs pos="50000">
                  <a:srgbClr val="333F64"/>
                </a:gs>
                <a:gs pos="100000">
                  <a:srgbClr val="333F64"/>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1355300"/>
                <a:satOff val="50000"/>
                <a:lumOff val="-7353"/>
                <a:alphaOff val="0"/>
              </a:schemeClr>
            </a:effectRef>
            <a:fontRef idx="minor">
              <a:schemeClr val="lt1"/>
            </a:fontRef>
          </p:style>
          <p:txBody>
            <a:bodyPr spcFirstLastPara="0" vert="horz" wrap="square" lIns="82005" tIns="82005" rIns="82005" bIns="82005" numCol="1" spcCol="1270" anchor="ctr" anchorCtr="0">
              <a:noAutofit/>
            </a:bodyPr>
            <a:lstStyle/>
            <a:p>
              <a:pPr algn="ctr" defTabSz="533400">
                <a:lnSpc>
                  <a:spcPct val="90000"/>
                </a:lnSpc>
                <a:spcBef>
                  <a:spcPct val="0"/>
                </a:spcBef>
                <a:spcAft>
                  <a:spcPct val="35000"/>
                </a:spcAft>
              </a:pPr>
              <a:r>
                <a:rPr lang="en-US" sz="1200" b="1" dirty="0">
                  <a:solidFill>
                    <a:srgbClr val="FFFFFF"/>
                  </a:solidFill>
                </a:rPr>
                <a:t>Step 3: </a:t>
              </a:r>
            </a:p>
            <a:p>
              <a:pPr algn="ctr" defTabSz="533400">
                <a:lnSpc>
                  <a:spcPct val="90000"/>
                </a:lnSpc>
                <a:spcBef>
                  <a:spcPct val="0"/>
                </a:spcBef>
                <a:spcAft>
                  <a:spcPct val="35000"/>
                </a:spcAft>
              </a:pPr>
              <a:r>
                <a:rPr lang="en-US" sz="1200" b="1" dirty="0">
                  <a:solidFill>
                    <a:srgbClr val="FFFFFF"/>
                  </a:solidFill>
                </a:rPr>
                <a:t>ANCR Staff Revises Benchmark &amp; works with SME Committee to resolve conflicts</a:t>
              </a:r>
            </a:p>
          </p:txBody>
        </p:sp>
        <p:sp>
          <p:nvSpPr>
            <p:cNvPr id="20" name="Freeform: Shape 19"/>
            <p:cNvSpPr/>
            <p:nvPr/>
          </p:nvSpPr>
          <p:spPr>
            <a:xfrm>
              <a:off x="7204138" y="1670204"/>
              <a:ext cx="386205" cy="451787"/>
            </a:xfrm>
            <a:custGeom>
              <a:avLst/>
              <a:gdLst>
                <a:gd name="connsiteX0" fmla="*/ 0 w 386205"/>
                <a:gd name="connsiteY0" fmla="*/ 90357 h 451787"/>
                <a:gd name="connsiteX1" fmla="*/ 193103 w 386205"/>
                <a:gd name="connsiteY1" fmla="*/ 90357 h 451787"/>
                <a:gd name="connsiteX2" fmla="*/ 193103 w 386205"/>
                <a:gd name="connsiteY2" fmla="*/ 0 h 451787"/>
                <a:gd name="connsiteX3" fmla="*/ 386205 w 386205"/>
                <a:gd name="connsiteY3" fmla="*/ 225894 h 451787"/>
                <a:gd name="connsiteX4" fmla="*/ 193103 w 386205"/>
                <a:gd name="connsiteY4" fmla="*/ 451787 h 451787"/>
                <a:gd name="connsiteX5" fmla="*/ 193103 w 386205"/>
                <a:gd name="connsiteY5" fmla="*/ 361430 h 451787"/>
                <a:gd name="connsiteX6" fmla="*/ 0 w 386205"/>
                <a:gd name="connsiteY6" fmla="*/ 361430 h 451787"/>
                <a:gd name="connsiteX7" fmla="*/ 0 w 386205"/>
                <a:gd name="connsiteY7" fmla="*/ 90357 h 4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205" h="451787">
                  <a:moveTo>
                    <a:pt x="0" y="90357"/>
                  </a:moveTo>
                  <a:lnTo>
                    <a:pt x="193103" y="90357"/>
                  </a:lnTo>
                  <a:lnTo>
                    <a:pt x="193103" y="0"/>
                  </a:lnTo>
                  <a:lnTo>
                    <a:pt x="386205" y="225894"/>
                  </a:lnTo>
                  <a:lnTo>
                    <a:pt x="193103" y="451787"/>
                  </a:lnTo>
                  <a:lnTo>
                    <a:pt x="193103" y="361430"/>
                  </a:lnTo>
                  <a:lnTo>
                    <a:pt x="0" y="361430"/>
                  </a:lnTo>
                  <a:lnTo>
                    <a:pt x="0" y="90357"/>
                  </a:lnTo>
                  <a:close/>
                </a:path>
              </a:pathLst>
            </a:custGeom>
            <a:gradFill rotWithShape="0">
              <a:gsLst>
                <a:gs pos="0">
                  <a:schemeClr val="tx2">
                    <a:lumMod val="75000"/>
                  </a:schemeClr>
                </a:gs>
                <a:gs pos="50000">
                  <a:schemeClr val="tx2">
                    <a:lumMod val="75000"/>
                  </a:schemeClr>
                </a:gs>
                <a:gs pos="100000">
                  <a:schemeClr val="tx2">
                    <a:lumMod val="75000"/>
                  </a:schemeClr>
                </a:gs>
              </a:gsLst>
            </a:gra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3">
                <a:hueOff val="1807066"/>
                <a:satOff val="66667"/>
                <a:lumOff val="-9804"/>
                <a:alphaOff val="0"/>
              </a:schemeClr>
            </a:effectRef>
            <a:fontRef idx="minor">
              <a:schemeClr val="lt1"/>
            </a:fontRef>
          </p:style>
          <p:txBody>
            <a:bodyPr spcFirstLastPara="0" vert="horz" wrap="square" lIns="0" tIns="67768" rIns="86896" bIns="67768" numCol="1" spcCol="1270" anchor="ctr" anchorCtr="0">
              <a:noAutofit/>
            </a:bodyPr>
            <a:lstStyle/>
            <a:p>
              <a:pPr algn="ctr" defTabSz="633413">
                <a:lnSpc>
                  <a:spcPct val="90000"/>
                </a:lnSpc>
                <a:spcBef>
                  <a:spcPct val="0"/>
                </a:spcBef>
                <a:spcAft>
                  <a:spcPct val="35000"/>
                </a:spcAft>
              </a:pPr>
              <a:endParaRPr lang="en-US" sz="1425">
                <a:solidFill>
                  <a:prstClr val="white"/>
                </a:solidFill>
              </a:endParaRPr>
            </a:p>
          </p:txBody>
        </p:sp>
        <p:sp>
          <p:nvSpPr>
            <p:cNvPr id="23" name="Freeform: Shape 22"/>
            <p:cNvSpPr/>
            <p:nvPr/>
          </p:nvSpPr>
          <p:spPr>
            <a:xfrm>
              <a:off x="7750656" y="1070185"/>
              <a:ext cx="1821721" cy="1651825"/>
            </a:xfrm>
            <a:custGeom>
              <a:avLst/>
              <a:gdLst>
                <a:gd name="connsiteX0" fmla="*/ 0 w 1821721"/>
                <a:gd name="connsiteY0" fmla="*/ 165183 h 1651825"/>
                <a:gd name="connsiteX1" fmla="*/ 165183 w 1821721"/>
                <a:gd name="connsiteY1" fmla="*/ 0 h 1651825"/>
                <a:gd name="connsiteX2" fmla="*/ 1656539 w 1821721"/>
                <a:gd name="connsiteY2" fmla="*/ 0 h 1651825"/>
                <a:gd name="connsiteX3" fmla="*/ 1821722 w 1821721"/>
                <a:gd name="connsiteY3" fmla="*/ 165183 h 1651825"/>
                <a:gd name="connsiteX4" fmla="*/ 1821721 w 1821721"/>
                <a:gd name="connsiteY4" fmla="*/ 1486643 h 1651825"/>
                <a:gd name="connsiteX5" fmla="*/ 1656538 w 1821721"/>
                <a:gd name="connsiteY5" fmla="*/ 1651826 h 1651825"/>
                <a:gd name="connsiteX6" fmla="*/ 165183 w 1821721"/>
                <a:gd name="connsiteY6" fmla="*/ 1651825 h 1651825"/>
                <a:gd name="connsiteX7" fmla="*/ 0 w 1821721"/>
                <a:gd name="connsiteY7" fmla="*/ 1486642 h 1651825"/>
                <a:gd name="connsiteX8" fmla="*/ 0 w 1821721"/>
                <a:gd name="connsiteY8" fmla="*/ 165183 h 165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721" h="1651825">
                  <a:moveTo>
                    <a:pt x="0" y="165183"/>
                  </a:moveTo>
                  <a:cubicBezTo>
                    <a:pt x="0" y="73955"/>
                    <a:pt x="73955" y="0"/>
                    <a:pt x="165183" y="0"/>
                  </a:cubicBezTo>
                  <a:lnTo>
                    <a:pt x="1656539" y="0"/>
                  </a:lnTo>
                  <a:cubicBezTo>
                    <a:pt x="1747767" y="0"/>
                    <a:pt x="1821722" y="73955"/>
                    <a:pt x="1821722" y="165183"/>
                  </a:cubicBezTo>
                  <a:cubicBezTo>
                    <a:pt x="1821722" y="605670"/>
                    <a:pt x="1821721" y="1046156"/>
                    <a:pt x="1821721" y="1486643"/>
                  </a:cubicBezTo>
                  <a:cubicBezTo>
                    <a:pt x="1821721" y="1577871"/>
                    <a:pt x="1747766" y="1651826"/>
                    <a:pt x="1656538" y="1651826"/>
                  </a:cubicBezTo>
                  <a:lnTo>
                    <a:pt x="165183" y="1651825"/>
                  </a:lnTo>
                  <a:cubicBezTo>
                    <a:pt x="73955" y="1651825"/>
                    <a:pt x="0" y="1577870"/>
                    <a:pt x="0" y="1486642"/>
                  </a:cubicBezTo>
                  <a:lnTo>
                    <a:pt x="0" y="165183"/>
                  </a:lnTo>
                  <a:close/>
                </a:path>
              </a:pathLst>
            </a:custGeom>
            <a:gradFill rotWithShape="0">
              <a:gsLst>
                <a:gs pos="0">
                  <a:srgbClr val="BE3330"/>
                </a:gs>
                <a:gs pos="50000">
                  <a:srgbClr val="BE3330"/>
                </a:gs>
                <a:gs pos="100000">
                  <a:srgbClr val="BE3330"/>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2710599"/>
                <a:satOff val="100000"/>
                <a:lumOff val="-14706"/>
                <a:alphaOff val="0"/>
              </a:schemeClr>
            </a:effectRef>
            <a:fontRef idx="minor">
              <a:schemeClr val="lt1"/>
            </a:fontRef>
          </p:style>
          <p:txBody>
            <a:bodyPr spcFirstLastPara="0" vert="horz" wrap="square" lIns="82005" tIns="82005" rIns="82005" bIns="82005" numCol="1" spcCol="1270" anchor="ctr" anchorCtr="0">
              <a:noAutofit/>
            </a:bodyPr>
            <a:lstStyle/>
            <a:p>
              <a:pPr algn="ctr" defTabSz="533400">
                <a:lnSpc>
                  <a:spcPct val="90000"/>
                </a:lnSpc>
                <a:spcBef>
                  <a:spcPct val="0"/>
                </a:spcBef>
                <a:spcAft>
                  <a:spcPct val="35000"/>
                </a:spcAft>
              </a:pPr>
              <a:r>
                <a:rPr lang="en-US" sz="1200" b="1" dirty="0">
                  <a:solidFill>
                    <a:prstClr val="white"/>
                  </a:solidFill>
                </a:rPr>
                <a:t>Step 4: </a:t>
              </a:r>
            </a:p>
            <a:p>
              <a:pPr algn="ctr" defTabSz="533400">
                <a:lnSpc>
                  <a:spcPct val="90000"/>
                </a:lnSpc>
                <a:spcBef>
                  <a:spcPct val="0"/>
                </a:spcBef>
                <a:spcAft>
                  <a:spcPct val="35000"/>
                </a:spcAft>
              </a:pPr>
              <a:r>
                <a:rPr lang="en-US" sz="1200" b="1" dirty="0">
                  <a:solidFill>
                    <a:prstClr val="white"/>
                  </a:solidFill>
                </a:rPr>
                <a:t>ANCR Board of Directors Votes to accept or reject Benchmark</a:t>
              </a:r>
            </a:p>
          </p:txBody>
        </p:sp>
        <p:sp>
          <p:nvSpPr>
            <p:cNvPr id="5" name="TextBox 4"/>
            <p:cNvSpPr txBox="1"/>
            <p:nvPr/>
          </p:nvSpPr>
          <p:spPr>
            <a:xfrm>
              <a:off x="223701" y="2930718"/>
              <a:ext cx="1617785" cy="1415772"/>
            </a:xfrm>
            <a:prstGeom prst="rect">
              <a:avLst/>
            </a:prstGeom>
            <a:noFill/>
          </p:spPr>
          <p:txBody>
            <a:bodyPr wrap="square" rtlCol="0">
              <a:spAutoFit/>
            </a:bodyPr>
            <a:lstStyle/>
            <a:p>
              <a:pPr defTabSz="457200">
                <a:defRPr/>
              </a:pPr>
              <a:r>
                <a:rPr lang="en-US" sz="900" b="1" dirty="0">
                  <a:solidFill>
                    <a:prstClr val="black"/>
                  </a:solidFill>
                </a:rPr>
                <a:t>ANCR Technical Staff </a:t>
              </a:r>
              <a:r>
                <a:rPr lang="en-US" sz="900" dirty="0">
                  <a:solidFill>
                    <a:prstClr val="black"/>
                  </a:solidFill>
                </a:rPr>
                <a:t>creates “strawman” model benchmark based on best available science and community experience.</a:t>
              </a:r>
            </a:p>
          </p:txBody>
        </p:sp>
        <p:sp>
          <p:nvSpPr>
            <p:cNvPr id="6" name="TextBox 5"/>
            <p:cNvSpPr txBox="1"/>
            <p:nvPr/>
          </p:nvSpPr>
          <p:spPr>
            <a:xfrm>
              <a:off x="2680519" y="2930718"/>
              <a:ext cx="1952728" cy="1231107"/>
            </a:xfrm>
            <a:prstGeom prst="rect">
              <a:avLst/>
            </a:prstGeom>
            <a:noFill/>
          </p:spPr>
          <p:txBody>
            <a:bodyPr wrap="square" rtlCol="0">
              <a:spAutoFit/>
            </a:bodyPr>
            <a:lstStyle/>
            <a:p>
              <a:pPr defTabSz="457200">
                <a:defRPr/>
              </a:pPr>
              <a:r>
                <a:rPr lang="en-US" sz="900" b="1" dirty="0">
                  <a:solidFill>
                    <a:prstClr val="black"/>
                  </a:solidFill>
                </a:rPr>
                <a:t>ANCR Technical Staff </a:t>
              </a:r>
              <a:r>
                <a:rPr lang="en-US" sz="900" dirty="0">
                  <a:solidFill>
                    <a:prstClr val="black"/>
                  </a:solidFill>
                </a:rPr>
                <a:t>provides strawman to</a:t>
              </a:r>
              <a:r>
                <a:rPr lang="en-US" sz="900" b="1" dirty="0">
                  <a:solidFill>
                    <a:prstClr val="black"/>
                  </a:solidFill>
                </a:rPr>
                <a:t> Benchmark Subject Matter Expert Committees </a:t>
              </a:r>
              <a:r>
                <a:rPr lang="en-US" sz="900" dirty="0">
                  <a:solidFill>
                    <a:prstClr val="black"/>
                  </a:solidFill>
                </a:rPr>
                <a:t>for comment, suggested revision or modification.  </a:t>
              </a:r>
            </a:p>
          </p:txBody>
        </p:sp>
        <p:sp>
          <p:nvSpPr>
            <p:cNvPr id="7" name="Rectangle 6"/>
            <p:cNvSpPr/>
            <p:nvPr/>
          </p:nvSpPr>
          <p:spPr>
            <a:xfrm>
              <a:off x="5248058" y="2858837"/>
              <a:ext cx="1956080" cy="1231106"/>
            </a:xfrm>
            <a:prstGeom prst="rect">
              <a:avLst/>
            </a:prstGeom>
          </p:spPr>
          <p:txBody>
            <a:bodyPr wrap="square">
              <a:spAutoFit/>
            </a:bodyPr>
            <a:lstStyle/>
            <a:p>
              <a:pPr defTabSz="457200">
                <a:defRPr/>
              </a:pPr>
              <a:r>
                <a:rPr lang="en-US" sz="900" b="1" dirty="0">
                  <a:solidFill>
                    <a:prstClr val="black"/>
                  </a:solidFill>
                </a:rPr>
                <a:t>ANCR Technical Staff </a:t>
              </a:r>
              <a:r>
                <a:rPr lang="en-US" sz="900" dirty="0">
                  <a:solidFill>
                    <a:prstClr val="black"/>
                  </a:solidFill>
                </a:rPr>
                <a:t>curates and consolidates recommendations and prepares a final draft for approval by the ANCR Board of Directors.</a:t>
              </a:r>
            </a:p>
          </p:txBody>
        </p:sp>
        <p:sp>
          <p:nvSpPr>
            <p:cNvPr id="9" name="TextBox 8"/>
            <p:cNvSpPr txBox="1"/>
            <p:nvPr/>
          </p:nvSpPr>
          <p:spPr>
            <a:xfrm>
              <a:off x="7818948" y="2838383"/>
              <a:ext cx="1775755" cy="1415772"/>
            </a:xfrm>
            <a:prstGeom prst="rect">
              <a:avLst/>
            </a:prstGeom>
            <a:noFill/>
          </p:spPr>
          <p:txBody>
            <a:bodyPr wrap="square" rtlCol="0">
              <a:spAutoFit/>
            </a:bodyPr>
            <a:lstStyle/>
            <a:p>
              <a:pPr defTabSz="457200">
                <a:defRPr/>
              </a:pPr>
              <a:r>
                <a:rPr lang="en-US" sz="900" b="1" dirty="0">
                  <a:solidFill>
                    <a:prstClr val="black"/>
                  </a:solidFill>
                </a:rPr>
                <a:t>The ANCR Board of Directors </a:t>
              </a:r>
              <a:r>
                <a:rPr lang="en-US" sz="900" dirty="0">
                  <a:solidFill>
                    <a:prstClr val="black"/>
                  </a:solidFill>
                </a:rPr>
                <a:t>votes to accept, reject or modify the Benchmark. If rejected, steps 2, 3, and 4 are repeated until approval is earned. </a:t>
              </a:r>
            </a:p>
          </p:txBody>
        </p:sp>
      </p:grpSp>
      <p:sp>
        <p:nvSpPr>
          <p:cNvPr id="11" name="Arrow: Right 10"/>
          <p:cNvSpPr/>
          <p:nvPr/>
        </p:nvSpPr>
        <p:spPr>
          <a:xfrm>
            <a:off x="3275781" y="4699220"/>
            <a:ext cx="6053449" cy="95970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350" b="1" dirty="0">
                <a:solidFill>
                  <a:prstClr val="white"/>
                </a:solidFill>
              </a:rPr>
              <a:t>Continuous Community Outreach and Marketing to Support Implementation</a:t>
            </a:r>
            <a:endParaRPr lang="en-US" sz="1350" dirty="0">
              <a:solidFill>
                <a:prstClr val="white"/>
              </a:solidFill>
            </a:endParaRPr>
          </a:p>
        </p:txBody>
      </p:sp>
      <p:sp>
        <p:nvSpPr>
          <p:cNvPr id="3" name="Title 2">
            <a:extLst>
              <a:ext uri="{FF2B5EF4-FFF2-40B4-BE49-F238E27FC236}">
                <a16:creationId xmlns:a16="http://schemas.microsoft.com/office/drawing/2014/main" id="{458CE0F6-AB0F-4314-BAD0-E0634541F56F}"/>
              </a:ext>
            </a:extLst>
          </p:cNvPr>
          <p:cNvSpPr>
            <a:spLocks noGrp="1"/>
          </p:cNvSpPr>
          <p:nvPr>
            <p:ph type="title"/>
          </p:nvPr>
        </p:nvSpPr>
        <p:spPr>
          <a:xfrm>
            <a:off x="256573" y="228425"/>
            <a:ext cx="8596668" cy="1320800"/>
          </a:xfrm>
        </p:spPr>
        <p:txBody>
          <a:bodyPr/>
          <a:lstStyle/>
          <a:p>
            <a:r>
              <a:rPr lang="en-US" dirty="0"/>
              <a:t>Developing the Benchmarks</a:t>
            </a:r>
          </a:p>
        </p:txBody>
      </p:sp>
    </p:spTree>
    <p:extLst>
      <p:ext uri="{BB962C8B-B14F-4D97-AF65-F5344CB8AC3E}">
        <p14:creationId xmlns:p14="http://schemas.microsoft.com/office/powerpoint/2010/main" val="90608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C911E0-B1F7-4199-B092-E4FA2C528919}"/>
              </a:ext>
            </a:extLst>
          </p:cNvPr>
          <p:cNvSpPr txBox="1"/>
          <p:nvPr/>
        </p:nvSpPr>
        <p:spPr>
          <a:xfrm>
            <a:off x="408331" y="211402"/>
            <a:ext cx="12088759" cy="666786"/>
          </a:xfrm>
          <a:prstGeom prst="rect">
            <a:avLst/>
          </a:prstGeom>
          <a:noFill/>
        </p:spPr>
        <p:txBody>
          <a:bodyPr wrap="square" rtlCol="0">
            <a:spAutoFit/>
          </a:bodyPr>
          <a:lstStyle/>
          <a:p>
            <a:r>
              <a:rPr lang="en-US" sz="3733" dirty="0">
                <a:solidFill>
                  <a:schemeClr val="accent6">
                    <a:lumMod val="75000"/>
                  </a:schemeClr>
                </a:solidFill>
                <a:latin typeface="Work Sans ExtraBold" panose="00000900000000000000" pitchFamily="2" charset="0"/>
                <a:cs typeface="Arial"/>
              </a:rPr>
              <a:t>Buildings Benchmark</a:t>
            </a:r>
          </a:p>
        </p:txBody>
      </p:sp>
      <p:sp>
        <p:nvSpPr>
          <p:cNvPr id="6" name="Content Placeholder 4">
            <a:extLst>
              <a:ext uri="{FF2B5EF4-FFF2-40B4-BE49-F238E27FC236}">
                <a16:creationId xmlns:a16="http://schemas.microsoft.com/office/drawing/2014/main" id="{4CFC03EA-E0A6-4330-917D-358285D68C98}"/>
              </a:ext>
            </a:extLst>
          </p:cNvPr>
          <p:cNvSpPr txBox="1">
            <a:spLocks/>
          </p:cNvSpPr>
          <p:nvPr/>
        </p:nvSpPr>
        <p:spPr>
          <a:xfrm>
            <a:off x="408331" y="1244670"/>
            <a:ext cx="10758434" cy="48998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53" indent="-385753">
              <a:buFont typeface="+mj-lt"/>
              <a:buAutoNum type="arabicPeriod"/>
            </a:pPr>
            <a:r>
              <a:rPr lang="en-US" dirty="0">
                <a:solidFill>
                  <a:schemeClr val="accent4"/>
                </a:solidFill>
                <a:latin typeface="Work Sans" panose="00000500000000000000" pitchFamily="2" charset="0"/>
              </a:rPr>
              <a:t>Adoption of Building Codes</a:t>
            </a:r>
          </a:p>
          <a:p>
            <a:pPr marL="385753" indent="-385753">
              <a:buFont typeface="+mj-lt"/>
              <a:buAutoNum type="arabicPeriod"/>
            </a:pPr>
            <a:r>
              <a:rPr lang="en-US" dirty="0">
                <a:solidFill>
                  <a:schemeClr val="accent4"/>
                </a:solidFill>
                <a:latin typeface="Work Sans" panose="00000500000000000000" pitchFamily="2" charset="0"/>
              </a:rPr>
              <a:t>Administration and Enforcement of Building Codes</a:t>
            </a:r>
          </a:p>
          <a:p>
            <a:pPr marL="385753" indent="-385753">
              <a:buFont typeface="+mj-lt"/>
              <a:buAutoNum type="arabicPeriod"/>
            </a:pPr>
            <a:r>
              <a:rPr lang="en-US" dirty="0">
                <a:solidFill>
                  <a:schemeClr val="accent4"/>
                </a:solidFill>
                <a:latin typeface="Work Sans" panose="00000500000000000000" pitchFamily="2" charset="0"/>
              </a:rPr>
              <a:t>Licensure &amp; Continuing Education or Testing of Contractors</a:t>
            </a:r>
          </a:p>
          <a:p>
            <a:pPr marL="385753" indent="-385753">
              <a:buFont typeface="+mj-lt"/>
              <a:buAutoNum type="arabicPeriod"/>
            </a:pPr>
            <a:r>
              <a:rPr lang="en-US" dirty="0">
                <a:solidFill>
                  <a:schemeClr val="accent4"/>
                </a:solidFill>
                <a:latin typeface="Work Sans" panose="00000500000000000000" pitchFamily="2" charset="0"/>
              </a:rPr>
              <a:t>Mitigation of Highly Vulnerable Buildings</a:t>
            </a:r>
          </a:p>
          <a:p>
            <a:pPr marL="385753" indent="-385753">
              <a:buFont typeface="+mj-lt"/>
              <a:buAutoNum type="arabicPeriod"/>
            </a:pPr>
            <a:r>
              <a:rPr lang="en-US" dirty="0">
                <a:solidFill>
                  <a:schemeClr val="accent4"/>
                </a:solidFill>
                <a:latin typeface="Work Sans" panose="00000500000000000000" pitchFamily="2" charset="0"/>
              </a:rPr>
              <a:t>Mitigation and Design of Critical Facilities</a:t>
            </a:r>
          </a:p>
          <a:p>
            <a:pPr marL="385753" indent="-385753">
              <a:buFont typeface="+mj-lt"/>
              <a:buAutoNum type="arabicPeriod"/>
            </a:pPr>
            <a:r>
              <a:rPr lang="en-US" dirty="0">
                <a:solidFill>
                  <a:schemeClr val="accent4"/>
                </a:solidFill>
                <a:latin typeface="Work Sans" panose="00000500000000000000" pitchFamily="2" charset="0"/>
              </a:rPr>
              <a:t>Resilient Design</a:t>
            </a:r>
          </a:p>
          <a:p>
            <a:pPr marL="385753" indent="-385753">
              <a:buFont typeface="+mj-lt"/>
              <a:buAutoNum type="arabicPeriod"/>
            </a:pPr>
            <a:r>
              <a:rPr lang="en-US" dirty="0">
                <a:solidFill>
                  <a:schemeClr val="accent4"/>
                </a:solidFill>
                <a:latin typeface="Work Sans" panose="00000500000000000000" pitchFamily="2" charset="0"/>
              </a:rPr>
              <a:t>Disaster Response/Continuity of Operations Plans (COOPs)</a:t>
            </a:r>
          </a:p>
          <a:p>
            <a:pPr marL="385753" indent="-385753">
              <a:buFont typeface="+mj-lt"/>
              <a:buAutoNum type="arabicPeriod"/>
            </a:pPr>
            <a:r>
              <a:rPr lang="en-US" dirty="0">
                <a:solidFill>
                  <a:schemeClr val="accent4"/>
                </a:solidFill>
                <a:latin typeface="Work Sans" panose="00000500000000000000" pitchFamily="2" charset="0"/>
              </a:rPr>
              <a:t>Standards for Emergency Shelters</a:t>
            </a:r>
          </a:p>
          <a:p>
            <a:pPr marL="385753" indent="-385753">
              <a:buFont typeface="+mj-lt"/>
              <a:buAutoNum type="arabicPeriod"/>
            </a:pPr>
            <a:r>
              <a:rPr lang="en-US" dirty="0">
                <a:solidFill>
                  <a:schemeClr val="accent4"/>
                </a:solidFill>
                <a:latin typeface="Work Sans" panose="00000500000000000000" pitchFamily="2" charset="0"/>
              </a:rPr>
              <a:t>Financial Resources for Post-Disaster Recovery</a:t>
            </a:r>
          </a:p>
        </p:txBody>
      </p:sp>
    </p:spTree>
    <p:extLst>
      <p:ext uri="{BB962C8B-B14F-4D97-AF65-F5344CB8AC3E}">
        <p14:creationId xmlns:p14="http://schemas.microsoft.com/office/powerpoint/2010/main" val="255617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AEAA-99BA-4BE5-AF09-B77FD05C4CF2}"/>
              </a:ext>
            </a:extLst>
          </p:cNvPr>
          <p:cNvSpPr>
            <a:spLocks noGrp="1"/>
          </p:cNvSpPr>
          <p:nvPr>
            <p:ph type="title"/>
          </p:nvPr>
        </p:nvSpPr>
        <p:spPr>
          <a:xfrm>
            <a:off x="425555" y="235527"/>
            <a:ext cx="10515600" cy="816409"/>
          </a:xfrm>
        </p:spPr>
        <p:txBody>
          <a:bodyPr/>
          <a:lstStyle/>
          <a:p>
            <a:r>
              <a:rPr lang="en-US" dirty="0">
                <a:solidFill>
                  <a:schemeClr val="accent6">
                    <a:lumMod val="75000"/>
                  </a:schemeClr>
                </a:solidFill>
              </a:rPr>
              <a:t>Housing Benchmark</a:t>
            </a:r>
          </a:p>
        </p:txBody>
      </p:sp>
      <p:sp>
        <p:nvSpPr>
          <p:cNvPr id="4" name="Content Placeholder 4">
            <a:extLst>
              <a:ext uri="{FF2B5EF4-FFF2-40B4-BE49-F238E27FC236}">
                <a16:creationId xmlns:a16="http://schemas.microsoft.com/office/drawing/2014/main" id="{4A05BB0E-6E1B-46D9-8245-5822C548094E}"/>
              </a:ext>
            </a:extLst>
          </p:cNvPr>
          <p:cNvSpPr txBox="1">
            <a:spLocks/>
          </p:cNvSpPr>
          <p:nvPr/>
        </p:nvSpPr>
        <p:spPr>
          <a:xfrm>
            <a:off x="425555" y="1051936"/>
            <a:ext cx="10344045" cy="5118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53" indent="-385753">
              <a:buFont typeface="+mj-lt"/>
              <a:buAutoNum type="arabicPeriod"/>
            </a:pPr>
            <a:r>
              <a:rPr lang="en-US" dirty="0">
                <a:solidFill>
                  <a:schemeClr val="accent4"/>
                </a:solidFill>
                <a:latin typeface="Work Sans" panose="00000500000000000000" pitchFamily="2" charset="0"/>
              </a:rPr>
              <a:t>Housing Affordability &amp; Availability</a:t>
            </a:r>
          </a:p>
          <a:p>
            <a:pPr marL="385753" indent="-385753">
              <a:buFont typeface="+mj-lt"/>
              <a:buAutoNum type="arabicPeriod"/>
            </a:pPr>
            <a:r>
              <a:rPr lang="en-US" dirty="0">
                <a:solidFill>
                  <a:schemeClr val="accent4"/>
                </a:solidFill>
                <a:latin typeface="Work Sans" panose="00000500000000000000" pitchFamily="2" charset="0"/>
              </a:rPr>
              <a:t>Housing Affordability: Policies</a:t>
            </a:r>
          </a:p>
          <a:p>
            <a:pPr marL="385753" indent="-385753">
              <a:buFont typeface="+mj-lt"/>
              <a:buAutoNum type="arabicPeriod"/>
            </a:pPr>
            <a:r>
              <a:rPr lang="en-US" dirty="0">
                <a:solidFill>
                  <a:schemeClr val="accent4"/>
                </a:solidFill>
                <a:latin typeface="Work Sans" panose="00000500000000000000" pitchFamily="2" charset="0"/>
              </a:rPr>
              <a:t>Disaster Preparedness: Communication &amp; Outreach</a:t>
            </a:r>
          </a:p>
          <a:p>
            <a:pPr marL="385753" indent="-385753">
              <a:buFont typeface="+mj-lt"/>
              <a:buAutoNum type="arabicPeriod"/>
            </a:pPr>
            <a:r>
              <a:rPr lang="en-US" dirty="0">
                <a:solidFill>
                  <a:schemeClr val="accent4"/>
                </a:solidFill>
                <a:latin typeface="Work Sans" panose="00000500000000000000" pitchFamily="2" charset="0"/>
              </a:rPr>
              <a:t>Disaster Preparedness: Emergency &amp; Temporary Shelter</a:t>
            </a:r>
          </a:p>
          <a:p>
            <a:pPr marL="385753" indent="-385753">
              <a:buFont typeface="+mj-lt"/>
              <a:buAutoNum type="arabicPeriod"/>
            </a:pPr>
            <a:r>
              <a:rPr lang="en-US" dirty="0">
                <a:solidFill>
                  <a:schemeClr val="accent4"/>
                </a:solidFill>
                <a:latin typeface="Work Sans" panose="00000500000000000000" pitchFamily="2" charset="0"/>
              </a:rPr>
              <a:t>Transitional &amp; Post-Disaster Housing</a:t>
            </a:r>
          </a:p>
          <a:p>
            <a:pPr marL="385753" indent="-385753">
              <a:buFont typeface="+mj-lt"/>
              <a:buAutoNum type="arabicPeriod"/>
            </a:pPr>
            <a:r>
              <a:rPr lang="en-US" dirty="0">
                <a:solidFill>
                  <a:schemeClr val="accent4"/>
                </a:solidFill>
                <a:latin typeface="Work Sans" panose="00000500000000000000" pitchFamily="2" charset="0"/>
              </a:rPr>
              <a:t>Total Cost of Home Ownership/Rental</a:t>
            </a:r>
          </a:p>
          <a:p>
            <a:pPr marL="385753" indent="-385753">
              <a:buFont typeface="+mj-lt"/>
              <a:buAutoNum type="arabicPeriod"/>
            </a:pPr>
            <a:r>
              <a:rPr lang="en-US" dirty="0">
                <a:solidFill>
                  <a:schemeClr val="accent4"/>
                </a:solidFill>
                <a:latin typeface="Work Sans" panose="00000500000000000000" pitchFamily="2" charset="0"/>
              </a:rPr>
              <a:t>Insurance Coverage</a:t>
            </a:r>
          </a:p>
          <a:p>
            <a:pPr marL="385753" indent="-385753">
              <a:buFont typeface="+mj-lt"/>
              <a:buAutoNum type="arabicPeriod"/>
            </a:pPr>
            <a:r>
              <a:rPr lang="en-US" dirty="0">
                <a:solidFill>
                  <a:schemeClr val="accent4"/>
                </a:solidFill>
                <a:latin typeface="Work Sans" panose="00000500000000000000" pitchFamily="2" charset="0"/>
              </a:rPr>
              <a:t>Disaster Response/Continuity of Operations Plans (COOPs)</a:t>
            </a:r>
          </a:p>
          <a:p>
            <a:pPr marL="385753" indent="-385753">
              <a:buFont typeface="+mj-lt"/>
              <a:buAutoNum type="arabicPeriod"/>
            </a:pPr>
            <a:r>
              <a:rPr lang="en-US" dirty="0">
                <a:solidFill>
                  <a:schemeClr val="accent4"/>
                </a:solidFill>
                <a:latin typeface="Work Sans" panose="00000500000000000000" pitchFamily="2" charset="0"/>
              </a:rPr>
              <a:t>Equitable Long-Term Recovery from Disasters</a:t>
            </a:r>
          </a:p>
        </p:txBody>
      </p:sp>
    </p:spTree>
    <p:extLst>
      <p:ext uri="{BB962C8B-B14F-4D97-AF65-F5344CB8AC3E}">
        <p14:creationId xmlns:p14="http://schemas.microsoft.com/office/powerpoint/2010/main" val="3241378103"/>
      </p:ext>
    </p:extLst>
  </p:cSld>
  <p:clrMapOvr>
    <a:masterClrMapping/>
  </p:clrMapOvr>
</p:sld>
</file>

<file path=ppt/theme/theme1.xml><?xml version="1.0" encoding="utf-8"?>
<a:theme xmlns:a="http://schemas.openxmlformats.org/drawingml/2006/main" name="Facet">
  <a:themeElements>
    <a:clrScheme name="Custom 1">
      <a:dk1>
        <a:srgbClr val="003DA5"/>
      </a:dk1>
      <a:lt1>
        <a:sysClr val="window" lastClr="FFFFFF"/>
      </a:lt1>
      <a:dk2>
        <a:srgbClr val="00A499"/>
      </a:dk2>
      <a:lt2>
        <a:srgbClr val="EBEBEB"/>
      </a:lt2>
      <a:accent1>
        <a:srgbClr val="00A499"/>
      </a:accent1>
      <a:accent2>
        <a:srgbClr val="E4002B"/>
      </a:accent2>
      <a:accent3>
        <a:srgbClr val="003DA5"/>
      </a:accent3>
      <a:accent4>
        <a:srgbClr val="3F3F3F"/>
      </a:accent4>
      <a:accent5>
        <a:srgbClr val="FF6986"/>
      </a:accent5>
      <a:accent6>
        <a:srgbClr val="0061FE"/>
      </a:accent6>
      <a:hlink>
        <a:srgbClr val="003DA5"/>
      </a:hlink>
      <a:folHlink>
        <a:srgbClr val="E4002B"/>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ANCR PPT Template" id="{36B83E06-7ABD-44AB-91AA-78AB92BF6319}" vid="{C9FD8886-5602-4018-9ECF-4CDB2CC957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TotalTime>
  <Words>1712</Words>
  <Application>Microsoft Office PowerPoint</Application>
  <PresentationFormat>Widescreen</PresentationFormat>
  <Paragraphs>97</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Rounded</vt:lpstr>
      <vt:lpstr>Calibri</vt:lpstr>
      <vt:lpstr>Trebuchet MS</vt:lpstr>
      <vt:lpstr>Wingdings 3</vt:lpstr>
      <vt:lpstr>Work Sans</vt:lpstr>
      <vt:lpstr>Work Sans ExtraBold</vt:lpstr>
      <vt:lpstr>Work Sans SemiBold</vt:lpstr>
      <vt:lpstr>Facet</vt:lpstr>
      <vt:lpstr>Introduction to ANCR</vt:lpstr>
      <vt:lpstr>Who is ANCR?</vt:lpstr>
      <vt:lpstr>The Importance of Community-Level Resilience</vt:lpstr>
      <vt:lpstr>A Holistic Approach to Resilience</vt:lpstr>
      <vt:lpstr>The Community Resilience Benchmarks (CRBs) System</vt:lpstr>
      <vt:lpstr>ANCR Guiding Principles</vt:lpstr>
      <vt:lpstr>Developing the Benchmarks</vt:lpstr>
      <vt:lpstr>PowerPoint Presentation</vt:lpstr>
      <vt:lpstr>Housing Benchmark</vt:lpstr>
      <vt:lpstr>Martinsville, VA Pilot</vt:lpstr>
      <vt:lpstr>PowerPoint Presentation</vt:lpstr>
      <vt:lpstr>We are Here for You.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ANCR</dc:title>
  <dc:creator>Ryan Colker</dc:creator>
  <cp:lastModifiedBy>Karen Roberts</cp:lastModifiedBy>
  <cp:revision>30</cp:revision>
  <dcterms:created xsi:type="dcterms:W3CDTF">2020-02-18T17:07:24Z</dcterms:created>
  <dcterms:modified xsi:type="dcterms:W3CDTF">2023-09-18T12:24:07Z</dcterms:modified>
</cp:coreProperties>
</file>