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256" r:id="rId3"/>
    <p:sldId id="257" r:id="rId4"/>
    <p:sldId id="319" r:id="rId5"/>
    <p:sldId id="258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AC446-EC8F-4829-A0F8-E169BD0EE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8258B-8BE9-4E0D-905E-52739E7A6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4DBC5-3083-4625-AAA5-1A29F6ECD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4B66-32F1-4DCE-9B5F-B0CF48CF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30CCA-1B60-4794-B3CC-6BA473F8A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0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7AB3-6508-4217-8A64-4A41EECC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DDFEE-CF16-4407-B48E-48B660AE2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DA96F-23A4-454B-A28E-E7D62FCC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2CCDB-AF5A-4E4B-9521-62DE6BFEB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81885-39CB-497D-BA53-6622652C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4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391C5-877F-425B-AB84-B0297F09B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B4FD83-B8DC-43C7-92D2-0A1AB7D2C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2CD6F-C2D5-481C-A3E2-51EE3572F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342B1-DEC0-4834-9DE0-258277E4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6BEBC-6DC0-4A30-9A7F-8039F0B2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8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B7B0-C4CB-43E3-A15C-81245A243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5165E-103C-4F3D-A5F4-937917C1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DD386-043F-41B4-878A-E5F5E284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A11A9-D399-44DE-9032-544A59C3D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2224E-0AD9-4382-A9BF-52DCF11B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1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402FC-6FBE-4C94-A329-792449DF8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FE9ED-B937-4153-85B5-129BF6968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8E635-7A38-4BBC-9B39-D363E896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35C23-E454-43D3-B11B-A9ACCFE2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06E1F-1B20-48FE-9629-9B02EAD3C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8C47-3E1F-4E8E-82E7-02C8A67B3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729E6-8B52-421E-8739-837A64A02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A5B6A-DC17-4465-B3BF-7B5A210E8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BF52D-12F3-4C67-9E95-C9AC5443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CB80F-1B02-4BE6-9A1F-3A921D163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5A447-E335-46F2-B2AB-AD522664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0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5F3F-F4B7-45A9-8653-7B5798D2C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AED50-0C60-4F61-91B8-B0776A89E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F4E19-6C84-4C0A-B556-0C0F2F8BE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5054A0-FD85-4CAB-BB0D-5179A5AF5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D7AFF1-8359-4559-9315-06AAB90BC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06D800-9BE0-4250-B1D8-BD97B27F2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50652-B079-4CDF-8DF9-002EA311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A0EE51-2286-4E7C-89D5-1343DD4B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B3F3-5058-469D-8B91-00644C5BF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87DAB9-57CA-47E9-B823-F971064AD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8F492-3611-47AF-88DB-6F2F21664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95C7B-80A1-486E-86C9-3D4F9A0F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2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A5462-3EA7-485A-B389-14B020DE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A9068-3A4F-4B97-B8B9-B0E69287F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707D6-556A-4DC2-8F28-4A16587FD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DCD09-A580-403C-9A4F-3025B7BB9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3810-C513-493F-8B51-37A08EE87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92B38-F587-4C1F-96FB-61498FF09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AF0AB-2A21-4759-BE6B-EAAABEE3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0F1F3-6F1C-4082-A3B6-9C0EFC678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6100-B2EC-46EF-AD28-50D6D8297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5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ECEB1-13A7-411D-AAB8-950315150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B2F3D9-F3B4-4E89-BC64-8C336D37A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06BA3-2F28-4173-A64E-086993B76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09937-B864-442A-B4D6-48F2971B6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7EE45-E14A-4615-9E64-A236019B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A96E5-6878-4EFD-AABC-AEB73B42E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4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2E05B8-CFA9-421F-AFD7-0EF1ADD3F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B9F89-AA0E-4E69-B539-5AD7802EF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AA896-7D79-4285-AA48-1665D44A2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328FF-CDD2-4877-A74B-B08504CBC85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B5ECD-9980-4ED5-87B0-4EC26F75E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48B86-CB8A-4FAF-9C8A-60C1EFFC3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DDED7-8638-487A-8D52-E6F621856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3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66C09-A2C1-42FC-871E-F3C77A7E8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ISO BCEGS report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Code Effectiveness Grading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C5A6-1725-421C-A6E3-A751ABF08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9270"/>
            <a:ext cx="9144000" cy="157713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Presentation to Martinsville City Council</a:t>
            </a:r>
          </a:p>
          <a:p>
            <a:r>
              <a:rPr lang="en-US" dirty="0"/>
              <a:t>Tuesday, </a:t>
            </a:r>
            <a:r>
              <a:rPr lang="en-US"/>
              <a:t>Sept 26, </a:t>
            </a:r>
            <a:r>
              <a:rPr lang="en-US" dirty="0"/>
              <a:t>2023</a:t>
            </a:r>
          </a:p>
          <a:p>
            <a:r>
              <a:rPr lang="en-US" dirty="0"/>
              <a:t>Department of Community Development</a:t>
            </a:r>
          </a:p>
          <a:p>
            <a:r>
              <a:rPr lang="en-US" dirty="0"/>
              <a:t>Kris Bridges, Building Official &amp; Zoning Administrator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560D1E6-A1D7-4580-A0FA-5C72AF8008A3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8376976" y="5633775"/>
          <a:ext cx="3171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3" imgW="3172268" imgH="685714" progId="">
                  <p:embed/>
                </p:oleObj>
              </mc:Choice>
              <mc:Fallback>
                <p:oleObj r:id="rId3" imgW="3172268" imgH="685714" progId="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560D1E6-A1D7-4580-A0FA-5C72AF8008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6976" y="5633775"/>
                        <a:ext cx="31718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86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14A44-2A11-45AC-80F1-1CED974D4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1445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Countrywide ratings</a:t>
            </a:r>
          </a:p>
        </p:txBody>
      </p:sp>
      <p:pic>
        <p:nvPicPr>
          <p:cNvPr id="1026" name="Picture 2" descr="https://www.isomitigation.com/siteassets/graphs/imgs/countrywide.png">
            <a:extLst>
              <a:ext uri="{FF2B5EF4-FFF2-40B4-BE49-F238E27FC236}">
                <a16:creationId xmlns:a16="http://schemas.microsoft.com/office/drawing/2014/main" id="{4D7099E6-D4DD-4B48-AC80-8D12F2420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648" y="2118489"/>
            <a:ext cx="9933461" cy="408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57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9C57-58B8-4C6B-88DA-88A996475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8634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Virginia ratings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E2706-4DE3-47B0-88AF-C53C0FC87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7443" y="4667004"/>
            <a:ext cx="7320751" cy="135365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https://www.isomitigation.com/siteassets/graphs/imgs/va.png">
            <a:extLst>
              <a:ext uri="{FF2B5EF4-FFF2-40B4-BE49-F238E27FC236}">
                <a16:creationId xmlns:a16="http://schemas.microsoft.com/office/drawing/2014/main" id="{C1E295D2-9CE0-45E8-B185-F525867F1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73" y="2464099"/>
            <a:ext cx="11138227" cy="409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05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45A7B-0642-4DDA-A88C-BE94A6A90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66678"/>
            <a:ext cx="9144000" cy="1022613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IBHS Rating the States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AE83B2-72D5-4179-897D-D3F5D113E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97839"/>
            <a:ext cx="9144000" cy="1022613"/>
          </a:xfrm>
        </p:spPr>
        <p:txBody>
          <a:bodyPr>
            <a:normAutofit fontScale="92500"/>
          </a:bodyPr>
          <a:lstStyle/>
          <a:p>
            <a:r>
              <a:rPr lang="en-US" dirty="0"/>
              <a:t>Virginia ranks #2, closely following(-1 point) Florida in the rankings of the 18 most hurricane states. The 100 point grading scale includes areas of code adoption, enforcement, and administration, Contractor licensing and training.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67FABA-F758-42BD-92E9-8E49036E8B2E}"/>
              </a:ext>
            </a:extLst>
          </p:cNvPr>
          <p:cNvSpPr txBox="1"/>
          <p:nvPr/>
        </p:nvSpPr>
        <p:spPr>
          <a:xfrm>
            <a:off x="1619002" y="3215418"/>
            <a:ext cx="89539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/>
              <a:t>2021 RANKINGS</a:t>
            </a:r>
          </a:p>
          <a:p>
            <a:r>
              <a:rPr lang="en-US" dirty="0"/>
              <a:t>		#1. Florida - 95		#10. Maryland - 78</a:t>
            </a:r>
          </a:p>
          <a:p>
            <a:r>
              <a:rPr lang="en-US" dirty="0"/>
              <a:t>		#2. Virginia - 94		#11. Georgia - 69</a:t>
            </a:r>
          </a:p>
          <a:p>
            <a:r>
              <a:rPr lang="en-US" dirty="0"/>
              <a:t>		#3. South Carolina - 92	#12. New York - 60</a:t>
            </a:r>
          </a:p>
          <a:p>
            <a:r>
              <a:rPr lang="en-US" dirty="0"/>
              <a:t>		#4. New Jersey - 90		#13. Maine - 55</a:t>
            </a:r>
          </a:p>
          <a:p>
            <a:r>
              <a:rPr lang="en-US" dirty="0"/>
              <a:t>		#5. Connecticut - 89	#14. New Hampshire - 48</a:t>
            </a:r>
          </a:p>
          <a:p>
            <a:r>
              <a:rPr lang="en-US" dirty="0"/>
              <a:t>		#6. Rhode Island - 89	#15. Texas - 34</a:t>
            </a:r>
          </a:p>
          <a:p>
            <a:r>
              <a:rPr lang="en-US" dirty="0"/>
              <a:t>		#7. North Carolina - 88	#16. Alabama - 30</a:t>
            </a:r>
          </a:p>
          <a:p>
            <a:r>
              <a:rPr lang="en-US" dirty="0"/>
              <a:t>		#8. Louisiana - 82		#17. Mississippi - 29</a:t>
            </a:r>
          </a:p>
          <a:p>
            <a:r>
              <a:rPr lang="en-US" dirty="0"/>
              <a:t>		#9. Massachusetts - 78	#18. Delaware - 17</a:t>
            </a:r>
          </a:p>
        </p:txBody>
      </p:sp>
    </p:spTree>
    <p:extLst>
      <p:ext uri="{BB962C8B-B14F-4D97-AF65-F5344CB8AC3E}">
        <p14:creationId xmlns:p14="http://schemas.microsoft.com/office/powerpoint/2010/main" val="229053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068F2-E47A-413F-976D-297829B2E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9048"/>
          </a:xfrm>
        </p:spPr>
        <p:txBody>
          <a:bodyPr/>
          <a:lstStyle/>
          <a:p>
            <a:r>
              <a:rPr lang="en-US" dirty="0"/>
              <a:t>Martinsville’s rating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31E83-0405-4F71-858E-9811961EB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40457"/>
            <a:ext cx="9144000" cy="3195263"/>
          </a:xfrm>
        </p:spPr>
        <p:txBody>
          <a:bodyPr/>
          <a:lstStyle/>
          <a:p>
            <a:pPr algn="l"/>
            <a:r>
              <a:rPr lang="en-US" dirty="0"/>
              <a:t>					  </a:t>
            </a:r>
            <a:r>
              <a:rPr lang="en-US" u="sng" dirty="0"/>
              <a:t>Score</a:t>
            </a:r>
            <a:r>
              <a:rPr lang="en-US" dirty="0"/>
              <a:t>		  </a:t>
            </a:r>
            <a:r>
              <a:rPr lang="en-US" u="sng" dirty="0"/>
              <a:t>Class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rgbClr val="FF0000"/>
                </a:solidFill>
              </a:rPr>
              <a:t>Commercial				</a:t>
            </a:r>
            <a:r>
              <a:rPr lang="en-US" u="sng" dirty="0">
                <a:solidFill>
                  <a:srgbClr val="FF0000"/>
                </a:solidFill>
              </a:rPr>
              <a:t>  91.33	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u="sng" dirty="0">
                <a:solidFill>
                  <a:srgbClr val="FF0000"/>
                </a:solidFill>
              </a:rPr>
              <a:t>   2	      </a:t>
            </a:r>
          </a:p>
          <a:p>
            <a:pPr algn="l"/>
            <a:endParaRPr lang="en-US" dirty="0"/>
          </a:p>
          <a:p>
            <a:pPr algn="l"/>
            <a:r>
              <a:rPr lang="en-US" dirty="0">
                <a:solidFill>
                  <a:srgbClr val="00B0F0"/>
                </a:solidFill>
              </a:rPr>
              <a:t>Residential				</a:t>
            </a:r>
            <a:r>
              <a:rPr lang="en-US" u="sng" dirty="0">
                <a:solidFill>
                  <a:srgbClr val="00B0F0"/>
                </a:solidFill>
              </a:rPr>
              <a:t>  86.57	</a:t>
            </a: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u="sng" dirty="0">
                <a:solidFill>
                  <a:srgbClr val="00B0F0"/>
                </a:solidFill>
              </a:rPr>
              <a:t>   2	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076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270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Times New Roman</vt:lpstr>
      <vt:lpstr>Office Theme</vt:lpstr>
      <vt:lpstr>2023 ISO BCEGS report  Building Code Effectiveness Grading System</vt:lpstr>
      <vt:lpstr>Countrywide ratings</vt:lpstr>
      <vt:lpstr>Virginia ratings</vt:lpstr>
      <vt:lpstr>IBHS Rating the States</vt:lpstr>
      <vt:lpstr>Martinsville’s rating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Countrywide ratings</dc:title>
  <dc:creator>Kris Bridges</dc:creator>
  <cp:lastModifiedBy>Karen Roberts</cp:lastModifiedBy>
  <cp:revision>10</cp:revision>
  <cp:lastPrinted>2023-09-18T12:25:04Z</cp:lastPrinted>
  <dcterms:created xsi:type="dcterms:W3CDTF">2022-04-14T17:29:13Z</dcterms:created>
  <dcterms:modified xsi:type="dcterms:W3CDTF">2023-09-18T12:25:09Z</dcterms:modified>
</cp:coreProperties>
</file>