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5157" autoAdjust="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0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73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5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5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0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6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5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50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5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74F74CE-6F6F-4B3B-BC8C-BD1EB3801430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B54D266-3247-4204-942E-FEB9EF2D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7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2F83-6B25-4AC5-93E4-EE7105EDB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ARPA FUNDING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CAD8E-E4B4-4430-ABA1-445F3820A9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City Council Meeting</a:t>
            </a:r>
          </a:p>
          <a:p>
            <a:r>
              <a:rPr lang="en-US" dirty="0"/>
              <a:t>Tuesday, June 27, 2023</a:t>
            </a:r>
          </a:p>
        </p:txBody>
      </p:sp>
    </p:spTree>
    <p:extLst>
      <p:ext uri="{BB962C8B-B14F-4D97-AF65-F5344CB8AC3E}">
        <p14:creationId xmlns:p14="http://schemas.microsoft.com/office/powerpoint/2010/main" val="203286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2199539-4F30-4BA0-899D-E74CA6E4E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976360"/>
              </p:ext>
            </p:extLst>
          </p:nvPr>
        </p:nvGraphicFramePr>
        <p:xfrm>
          <a:off x="1399032" y="758952"/>
          <a:ext cx="9189720" cy="5855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71290">
                  <a:extLst>
                    <a:ext uri="{9D8B030D-6E8A-4147-A177-3AD203B41FA5}">
                      <a16:colId xmlns:a16="http://schemas.microsoft.com/office/drawing/2014/main" val="1436595959"/>
                    </a:ext>
                  </a:extLst>
                </a:gridCol>
                <a:gridCol w="1211833">
                  <a:extLst>
                    <a:ext uri="{9D8B030D-6E8A-4147-A177-3AD203B41FA5}">
                      <a16:colId xmlns:a16="http://schemas.microsoft.com/office/drawing/2014/main" val="4216162658"/>
                    </a:ext>
                  </a:extLst>
                </a:gridCol>
                <a:gridCol w="1462558">
                  <a:extLst>
                    <a:ext uri="{9D8B030D-6E8A-4147-A177-3AD203B41FA5}">
                      <a16:colId xmlns:a16="http://schemas.microsoft.com/office/drawing/2014/main" val="1618009437"/>
                    </a:ext>
                  </a:extLst>
                </a:gridCol>
                <a:gridCol w="1323267">
                  <a:extLst>
                    <a:ext uri="{9D8B030D-6E8A-4147-A177-3AD203B41FA5}">
                      <a16:colId xmlns:a16="http://schemas.microsoft.com/office/drawing/2014/main" val="494701856"/>
                    </a:ext>
                  </a:extLst>
                </a:gridCol>
                <a:gridCol w="1420772">
                  <a:extLst>
                    <a:ext uri="{9D8B030D-6E8A-4147-A177-3AD203B41FA5}">
                      <a16:colId xmlns:a16="http://schemas.microsoft.com/office/drawing/2014/main" val="3068420224"/>
                    </a:ext>
                  </a:extLst>
                </a:gridCol>
              </a:tblGrid>
              <a:tr h="21699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 dirty="0">
                          <a:effectLst/>
                        </a:rPr>
                        <a:t>ARPA EXPENDITURES - CUMULATIVE - JULY 2021 THROUGH MAY 2023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982355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1590019694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 PO'S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EXP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OF TOTAL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772747619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22112091 PPE-PUB HEALTH EC 1.5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765.20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765.20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109950823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22112094 COM DEV EC 2.13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130725033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22112095 TOUR/HOSP EC 2.11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658982108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22112096 PUB HEALTH OTH EC 1.12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150,550.80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148,668.25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299,219.05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706235988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22112097 PUB HEALTH-PHYS PLANT EC 1.7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10,151.00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10,151.00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016160297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22113095 TOURISM/HOSPITALITY EC 2.35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1,241,875.58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1,034,593.60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2,276,469.18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25.90%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035731212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22113098 AFFORD HOUSING EC 2.15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287,810.15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29,513.12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317,323.27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4137707311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22113099 DEMOLITION/REHAB EC 2.23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39,550.00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23,850.00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63,400.00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1014899714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22114097 PH-CAP INV/PHY PL EC 1.7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27,317.94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27,317.94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838837352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22122825 ADMINISTRATIVE EXP EC 7.1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9,117.79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9,117.79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179765550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22125610 REVENUE REPLACE EC 6.1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3,162,094.30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92,655.00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3,254,749.30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37.02%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68933325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22311825 LAW ENFORCEMENT EC 4.1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200,229.00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200,229.00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737037650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22322825 EMS EC 4.1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143,497.45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143,497.45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498594115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22331825 SHER CORR EC 4.1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110,664.20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110,664.20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1563235576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22528850 STORM WTR EC 5.6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69,456.50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69,456.50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90532088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22538850 BROADBAND EC 5.21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848,711.15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848,711.15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926229974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22548850 WATER-INFRASTR EC 5.15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750,000.00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750,000.00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4084063505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22568850 SEWER-INFRASTR EC 5.5           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214,840.38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194,850.00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409,690.38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05029847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324861445"/>
                  </a:ext>
                </a:extLst>
              </a:tr>
              <a:tr h="18227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ARPA FUNDS 2021 - EXPENDITURES             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6,516,631.44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2,274,129.97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8,790,761.41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4041696009"/>
                  </a:ext>
                </a:extLst>
              </a:tr>
              <a:tr h="18227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976372352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485125031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ACTUAL REV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EXP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REMAINING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REMAINING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766269723"/>
                  </a:ext>
                </a:extLst>
              </a:tr>
              <a:tr h="314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ARPA FUNDS 2021 - REVENUES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15,463,451.00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8,790,761.41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6,672,689.59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43.15%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2606541757"/>
                  </a:ext>
                </a:extLst>
              </a:tr>
              <a:tr h="18227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1112375695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978391461"/>
                  </a:ext>
                </a:extLst>
              </a:tr>
              <a:tr h="1735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Updated: May 30, 2023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71" marR="6971" marT="6971" marB="0" anchor="b"/>
                </a:tc>
                <a:extLst>
                  <a:ext uri="{0D108BD9-81ED-4DB2-BD59-A6C34878D82A}">
                    <a16:rowId xmlns:a16="http://schemas.microsoft.com/office/drawing/2014/main" val="3787966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254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0E477-1899-4179-BB39-251C748CD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ARPA EARMARKS REMAINING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PRIOR COUNCIL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7C4C5-59A0-40AD-B8C0-DA1E1FAE3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Stormwater $200,000	 		$130,544 remaining </a:t>
            </a:r>
          </a:p>
          <a:p>
            <a:r>
              <a:rPr lang="en-US" dirty="0"/>
              <a:t>Southside Park $400,000		$400,000 remaining</a:t>
            </a:r>
          </a:p>
          <a:p>
            <a:r>
              <a:rPr lang="en-US" dirty="0"/>
              <a:t>Housing $500,000			$182,677 remaining</a:t>
            </a:r>
          </a:p>
          <a:p>
            <a:r>
              <a:rPr lang="en-US" dirty="0"/>
              <a:t>Demolition $500,000			$436,600 remaining</a:t>
            </a:r>
          </a:p>
          <a:p>
            <a:r>
              <a:rPr lang="en-US" dirty="0"/>
              <a:t>Park Upgrades $500,000		$500,000 remaining</a:t>
            </a:r>
          </a:p>
          <a:p>
            <a:r>
              <a:rPr lang="en-US" dirty="0"/>
              <a:t>Incubator Roof/Other Work		$200,000 (roof $108,950)</a:t>
            </a:r>
          </a:p>
          <a:p>
            <a:r>
              <a:rPr lang="en-US" dirty="0"/>
              <a:t>Loan Commitment Aaron Mills	$500,000</a:t>
            </a:r>
          </a:p>
          <a:p>
            <a:r>
              <a:rPr lang="en-US" dirty="0"/>
              <a:t>One Ellsworth Asbestos		$175,000 (for consideration)</a:t>
            </a:r>
          </a:p>
          <a:p>
            <a:r>
              <a:rPr lang="en-US" dirty="0"/>
              <a:t>Law Clerk from FY24 Budget		$85,000</a:t>
            </a:r>
          </a:p>
          <a:p>
            <a:r>
              <a:rPr lang="en-US" dirty="0"/>
              <a:t>TOTAL ESTIMATED REMAINING EX	</a:t>
            </a:r>
            <a:r>
              <a:rPr lang="en-US" b="1" u="sng" dirty="0"/>
              <a:t>$2,609,821</a:t>
            </a:r>
          </a:p>
        </p:txBody>
      </p:sp>
    </p:spTree>
    <p:extLst>
      <p:ext uri="{BB962C8B-B14F-4D97-AF65-F5344CB8AC3E}">
        <p14:creationId xmlns:p14="http://schemas.microsoft.com/office/powerpoint/2010/main" val="56975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29237A-1FB4-4924-9C57-4718F28C90FD}"/>
              </a:ext>
            </a:extLst>
          </p:cNvPr>
          <p:cNvSpPr/>
          <p:nvPr/>
        </p:nvSpPr>
        <p:spPr>
          <a:xfrm>
            <a:off x="1005840" y="1259175"/>
            <a:ext cx="1059789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ESTIMATED REMAINING AVAILABLE FUNDING</a:t>
            </a:r>
          </a:p>
          <a:p>
            <a:r>
              <a:rPr lang="en-US" dirty="0"/>
              <a:t>							</a:t>
            </a:r>
            <a:r>
              <a:rPr lang="en-US" sz="4000" dirty="0"/>
              <a:t>$6,672,690</a:t>
            </a:r>
          </a:p>
          <a:p>
            <a:pPr lvl="1"/>
            <a:r>
              <a:rPr lang="en-US" sz="4000" dirty="0"/>
              <a:t>					-	</a:t>
            </a:r>
            <a:r>
              <a:rPr lang="en-US" sz="4000" u="sng" dirty="0"/>
              <a:t>$2,609,821</a:t>
            </a:r>
          </a:p>
          <a:p>
            <a:pPr lvl="1"/>
            <a:r>
              <a:rPr lang="en-US" sz="4000" dirty="0"/>
              <a:t>						</a:t>
            </a:r>
            <a:r>
              <a:rPr lang="en-US" sz="4000" b="1" dirty="0"/>
              <a:t>$4,062,869</a:t>
            </a:r>
          </a:p>
          <a:p>
            <a:pPr lvl="1"/>
            <a:endParaRPr lang="en-US" sz="4000" b="1" dirty="0"/>
          </a:p>
          <a:p>
            <a:pPr lvl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SUGGESTED TARGET FOR CURRENT CONSIDERATION APPROX $3,000,000</a:t>
            </a:r>
          </a:p>
        </p:txBody>
      </p:sp>
    </p:spTree>
    <p:extLst>
      <p:ext uri="{BB962C8B-B14F-4D97-AF65-F5344CB8AC3E}">
        <p14:creationId xmlns:p14="http://schemas.microsoft.com/office/powerpoint/2010/main" val="2825510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55</TotalTime>
  <Words>388</Words>
  <Application>Microsoft Office PowerPoint</Application>
  <PresentationFormat>Widescreen</PresentationFormat>
  <Paragraphs>130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Rockwell</vt:lpstr>
      <vt:lpstr>Rockwell Condensed</vt:lpstr>
      <vt:lpstr>Wingdings</vt:lpstr>
      <vt:lpstr>Wood Type</vt:lpstr>
      <vt:lpstr>ARPA FUNDING UPDATE</vt:lpstr>
      <vt:lpstr>PowerPoint Presentation</vt:lpstr>
      <vt:lpstr>ARPA EARMARKS REMAINING PRIOR COUNCIL APPROVAL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ARPA FUNDING UPDATE</dc:title>
  <dc:creator>Leon Towarnicki</dc:creator>
  <cp:lastModifiedBy>Karen Roberts</cp:lastModifiedBy>
  <cp:revision>10</cp:revision>
  <dcterms:created xsi:type="dcterms:W3CDTF">2023-06-27T17:24:16Z</dcterms:created>
  <dcterms:modified xsi:type="dcterms:W3CDTF">2023-06-27T20:15:25Z</dcterms:modified>
</cp:coreProperties>
</file>