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84" r:id="rId1"/>
  </p:sldMasterIdLst>
  <p:notesMasterIdLst>
    <p:notesMasterId r:id="rId49"/>
  </p:notesMasterIdLst>
  <p:handoutMasterIdLst>
    <p:handoutMasterId r:id="rId50"/>
  </p:handoutMasterIdLst>
  <p:sldIdLst>
    <p:sldId id="256" r:id="rId2"/>
    <p:sldId id="384" r:id="rId3"/>
    <p:sldId id="385" r:id="rId4"/>
    <p:sldId id="386" r:id="rId5"/>
    <p:sldId id="280" r:id="rId6"/>
    <p:sldId id="258" r:id="rId7"/>
    <p:sldId id="296" r:id="rId8"/>
    <p:sldId id="369" r:id="rId9"/>
    <p:sldId id="260" r:id="rId10"/>
    <p:sldId id="262" r:id="rId11"/>
    <p:sldId id="261" r:id="rId12"/>
    <p:sldId id="263" r:id="rId13"/>
    <p:sldId id="366" r:id="rId14"/>
    <p:sldId id="316" r:id="rId15"/>
    <p:sldId id="378" r:id="rId16"/>
    <p:sldId id="374" r:id="rId17"/>
    <p:sldId id="373" r:id="rId18"/>
    <p:sldId id="302" r:id="rId19"/>
    <p:sldId id="379" r:id="rId20"/>
    <p:sldId id="380" r:id="rId21"/>
    <p:sldId id="381" r:id="rId22"/>
    <p:sldId id="338" r:id="rId23"/>
    <p:sldId id="365" r:id="rId24"/>
    <p:sldId id="363" r:id="rId25"/>
    <p:sldId id="370" r:id="rId26"/>
    <p:sldId id="357" r:id="rId27"/>
    <p:sldId id="371" r:id="rId28"/>
    <p:sldId id="377" r:id="rId29"/>
    <p:sldId id="304" r:id="rId30"/>
    <p:sldId id="344" r:id="rId31"/>
    <p:sldId id="297" r:id="rId32"/>
    <p:sldId id="375" r:id="rId33"/>
    <p:sldId id="376" r:id="rId34"/>
    <p:sldId id="372" r:id="rId35"/>
    <p:sldId id="272" r:id="rId36"/>
    <p:sldId id="273" r:id="rId37"/>
    <p:sldId id="314" r:id="rId38"/>
    <p:sldId id="387" r:id="rId39"/>
    <p:sldId id="382" r:id="rId40"/>
    <p:sldId id="313" r:id="rId41"/>
    <p:sldId id="383" r:id="rId42"/>
    <p:sldId id="312" r:id="rId43"/>
    <p:sldId id="391" r:id="rId44"/>
    <p:sldId id="286" r:id="rId45"/>
    <p:sldId id="364" r:id="rId46"/>
    <p:sldId id="287" r:id="rId47"/>
    <p:sldId id="279" r:id="rId4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32" autoAdjust="0"/>
  </p:normalViewPr>
  <p:slideViewPr>
    <p:cSldViewPr>
      <p:cViewPr varScale="1">
        <p:scale>
          <a:sx n="96" d="100"/>
          <a:sy n="96" d="100"/>
        </p:scale>
        <p:origin x="15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051023622047245"/>
          <c:y val="2.9067408240636586E-2"/>
          <c:w val="0.59733530183727035"/>
          <c:h val="0.8521451485231013"/>
        </c:manualLayout>
      </c:layout>
      <c:barChart>
        <c:barDir val="bar"/>
        <c:grouping val="clustered"/>
        <c:varyColors val="0"/>
        <c:ser>
          <c:idx val="0"/>
          <c:order val="0"/>
          <c:tx>
            <c:strRef>
              <c:f>Sheet1!$B$1</c:f>
              <c:strCache>
                <c:ptCount val="1"/>
                <c:pt idx="0">
                  <c:v>EOY FY21</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Electric</c:v>
                </c:pt>
                <c:pt idx="1">
                  <c:v>Water</c:v>
                </c:pt>
                <c:pt idx="2">
                  <c:v>Sewer</c:v>
                </c:pt>
                <c:pt idx="3">
                  <c:v>Refuse</c:v>
                </c:pt>
                <c:pt idx="4">
                  <c:v>TOTAL</c:v>
                </c:pt>
              </c:strCache>
            </c:strRef>
          </c:cat>
          <c:val>
            <c:numRef>
              <c:f>Sheet1!$B$2:$B$6</c:f>
              <c:numCache>
                <c:formatCode>General</c:formatCode>
                <c:ptCount val="5"/>
                <c:pt idx="0" formatCode="#,##0">
                  <c:v>1253201</c:v>
                </c:pt>
                <c:pt idx="1">
                  <c:v>3309153</c:v>
                </c:pt>
                <c:pt idx="2">
                  <c:v>1982557</c:v>
                </c:pt>
                <c:pt idx="3">
                  <c:v>3004087</c:v>
                </c:pt>
                <c:pt idx="4">
                  <c:v>9548998</c:v>
                </c:pt>
              </c:numCache>
            </c:numRef>
          </c:val>
          <c:extLst>
            <c:ext xmlns:c16="http://schemas.microsoft.com/office/drawing/2014/chart" uri="{C3380CC4-5D6E-409C-BE32-E72D297353CC}">
              <c16:uniqueId val="{00000000-4072-4E1F-BFE0-FE33D17015EE}"/>
            </c:ext>
          </c:extLst>
        </c:ser>
        <c:ser>
          <c:idx val="1"/>
          <c:order val="1"/>
          <c:tx>
            <c:strRef>
              <c:f>Sheet1!$C$1</c:f>
              <c:strCache>
                <c:ptCount val="1"/>
                <c:pt idx="0">
                  <c:v>Policy </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Electric</c:v>
                </c:pt>
                <c:pt idx="1">
                  <c:v>Water</c:v>
                </c:pt>
                <c:pt idx="2">
                  <c:v>Sewer</c:v>
                </c:pt>
                <c:pt idx="3">
                  <c:v>Refuse</c:v>
                </c:pt>
                <c:pt idx="4">
                  <c:v>TOTAL</c:v>
                </c:pt>
              </c:strCache>
            </c:strRef>
          </c:cat>
          <c:val>
            <c:numRef>
              <c:f>Sheet1!$C$2:$C$6</c:f>
              <c:numCache>
                <c:formatCode>General</c:formatCode>
                <c:ptCount val="5"/>
                <c:pt idx="0">
                  <c:v>4446737</c:v>
                </c:pt>
                <c:pt idx="1">
                  <c:v>1945107</c:v>
                </c:pt>
                <c:pt idx="2">
                  <c:v>1775216</c:v>
                </c:pt>
                <c:pt idx="3">
                  <c:v>670196</c:v>
                </c:pt>
                <c:pt idx="4">
                  <c:v>8837256</c:v>
                </c:pt>
              </c:numCache>
            </c:numRef>
          </c:val>
          <c:extLst>
            <c:ext xmlns:c16="http://schemas.microsoft.com/office/drawing/2014/chart" uri="{C3380CC4-5D6E-409C-BE32-E72D297353CC}">
              <c16:uniqueId val="{00000001-4072-4E1F-BFE0-FE33D17015EE}"/>
            </c:ext>
          </c:extLst>
        </c:ser>
        <c:dLbls>
          <c:dLblPos val="outEnd"/>
          <c:showLegendKey val="0"/>
          <c:showVal val="1"/>
          <c:showCatName val="0"/>
          <c:showSerName val="0"/>
          <c:showPercent val="0"/>
          <c:showBubbleSize val="0"/>
        </c:dLbls>
        <c:gapWidth val="150"/>
        <c:axId val="233278464"/>
        <c:axId val="168332096"/>
      </c:barChart>
      <c:catAx>
        <c:axId val="233278464"/>
        <c:scaling>
          <c:orientation val="minMax"/>
        </c:scaling>
        <c:delete val="0"/>
        <c:axPos val="l"/>
        <c:numFmt formatCode="General" sourceLinked="0"/>
        <c:majorTickMark val="out"/>
        <c:minorTickMark val="none"/>
        <c:tickLblPos val="nextTo"/>
        <c:crossAx val="168332096"/>
        <c:crosses val="autoZero"/>
        <c:auto val="1"/>
        <c:lblAlgn val="ctr"/>
        <c:lblOffset val="100"/>
        <c:noMultiLvlLbl val="0"/>
      </c:catAx>
      <c:valAx>
        <c:axId val="168332096"/>
        <c:scaling>
          <c:orientation val="minMax"/>
        </c:scaling>
        <c:delete val="0"/>
        <c:axPos val="b"/>
        <c:majorGridlines/>
        <c:minorGridlines/>
        <c:numFmt formatCode="&quot;$&quot;#,##0" sourceLinked="0"/>
        <c:majorTickMark val="out"/>
        <c:minorTickMark val="none"/>
        <c:tickLblPos val="nextTo"/>
        <c:crossAx val="23327846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863517060367453"/>
          <c:y val="3.1746031746031744E-2"/>
          <c:w val="0.52597696121318172"/>
          <c:h val="0.86533954089072196"/>
        </c:manualLayout>
      </c:layout>
      <c:barChart>
        <c:barDir val="bar"/>
        <c:grouping val="clustered"/>
        <c:varyColors val="0"/>
        <c:ser>
          <c:idx val="0"/>
          <c:order val="0"/>
          <c:tx>
            <c:strRef>
              <c:f>Sheet1!$B$1</c:f>
              <c:strCache>
                <c:ptCount val="1"/>
                <c:pt idx="0">
                  <c:v>EOY FY21</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1"/>
                <c:pt idx="0">
                  <c:v>General</c:v>
                </c:pt>
              </c:strCache>
            </c:strRef>
          </c:cat>
          <c:val>
            <c:numRef>
              <c:f>Sheet1!$B$2:$B$4</c:f>
              <c:numCache>
                <c:formatCode>General</c:formatCode>
                <c:ptCount val="3"/>
                <c:pt idx="0">
                  <c:v>7574286</c:v>
                </c:pt>
              </c:numCache>
            </c:numRef>
          </c:val>
          <c:extLst>
            <c:ext xmlns:c16="http://schemas.microsoft.com/office/drawing/2014/chart" uri="{C3380CC4-5D6E-409C-BE32-E72D297353CC}">
              <c16:uniqueId val="{00000000-DA00-4104-854A-4FAFA81693B3}"/>
            </c:ext>
          </c:extLst>
        </c:ser>
        <c:ser>
          <c:idx val="1"/>
          <c:order val="1"/>
          <c:tx>
            <c:strRef>
              <c:f>Sheet1!$C$1</c:f>
              <c:strCache>
                <c:ptCount val="1"/>
                <c:pt idx="0">
                  <c:v>Policy</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1"/>
                <c:pt idx="0">
                  <c:v>General</c:v>
                </c:pt>
              </c:strCache>
            </c:strRef>
          </c:cat>
          <c:val>
            <c:numRef>
              <c:f>Sheet1!$C$2:$C$4</c:f>
              <c:numCache>
                <c:formatCode>General</c:formatCode>
                <c:ptCount val="3"/>
                <c:pt idx="0">
                  <c:v>3421845</c:v>
                </c:pt>
              </c:numCache>
            </c:numRef>
          </c:val>
          <c:extLst>
            <c:ext xmlns:c16="http://schemas.microsoft.com/office/drawing/2014/chart" uri="{C3380CC4-5D6E-409C-BE32-E72D297353CC}">
              <c16:uniqueId val="{00000001-DA00-4104-854A-4FAFA81693B3}"/>
            </c:ext>
          </c:extLst>
        </c:ser>
        <c:dLbls>
          <c:showLegendKey val="0"/>
          <c:showVal val="0"/>
          <c:showCatName val="0"/>
          <c:showSerName val="0"/>
          <c:showPercent val="0"/>
          <c:showBubbleSize val="0"/>
        </c:dLbls>
        <c:gapWidth val="150"/>
        <c:axId val="229286400"/>
        <c:axId val="81777728"/>
      </c:barChart>
      <c:catAx>
        <c:axId val="229286400"/>
        <c:scaling>
          <c:orientation val="minMax"/>
        </c:scaling>
        <c:delete val="0"/>
        <c:axPos val="l"/>
        <c:numFmt formatCode="General" sourceLinked="0"/>
        <c:majorTickMark val="out"/>
        <c:minorTickMark val="none"/>
        <c:tickLblPos val="nextTo"/>
        <c:crossAx val="81777728"/>
        <c:crosses val="autoZero"/>
        <c:auto val="1"/>
        <c:lblAlgn val="ctr"/>
        <c:lblOffset val="100"/>
        <c:noMultiLvlLbl val="0"/>
      </c:catAx>
      <c:valAx>
        <c:axId val="81777728"/>
        <c:scaling>
          <c:orientation val="minMax"/>
          <c:max val="8000000"/>
          <c:min val="0"/>
        </c:scaling>
        <c:delete val="0"/>
        <c:axPos val="b"/>
        <c:majorGridlines/>
        <c:minorGridlines/>
        <c:numFmt formatCode="&quot;$&quot;#,##0" sourceLinked="0"/>
        <c:majorTickMark val="out"/>
        <c:minorTickMark val="none"/>
        <c:tickLblPos val="nextTo"/>
        <c:crossAx val="229286400"/>
        <c:crosses val="autoZero"/>
        <c:crossBetween val="between"/>
        <c:majorUnit val="5000000"/>
        <c:minorUnit val="1000000"/>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094233012540101"/>
          <c:y val="3.4358433774204521E-2"/>
          <c:w val="0.51863164673860207"/>
          <c:h val="0.85775712262782533"/>
        </c:manualLayout>
      </c:layout>
      <c:barChart>
        <c:barDir val="bar"/>
        <c:grouping val="clustered"/>
        <c:varyColors val="0"/>
        <c:ser>
          <c:idx val="0"/>
          <c:order val="0"/>
          <c:tx>
            <c:strRef>
              <c:f>Sheet1!$B$2</c:f>
              <c:strCache>
                <c:ptCount val="1"/>
                <c:pt idx="0">
                  <c:v>EOY FY21</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Sheet1!$A$3:$A$5</c:f>
              <c:strCache>
                <c:ptCount val="1"/>
                <c:pt idx="0">
                  <c:v>Total</c:v>
                </c:pt>
              </c:strCache>
            </c:strRef>
          </c:cat>
          <c:val>
            <c:numRef>
              <c:f>Sheet1!$B$3:$B$5</c:f>
              <c:numCache>
                <c:formatCode>General</c:formatCode>
                <c:ptCount val="3"/>
                <c:pt idx="0">
                  <c:v>17123284</c:v>
                </c:pt>
              </c:numCache>
            </c:numRef>
          </c:val>
          <c:extLst>
            <c:ext xmlns:c16="http://schemas.microsoft.com/office/drawing/2014/chart" uri="{C3380CC4-5D6E-409C-BE32-E72D297353CC}">
              <c16:uniqueId val="{00000000-69FF-4A06-B20D-3F12BA5DB162}"/>
            </c:ext>
          </c:extLst>
        </c:ser>
        <c:ser>
          <c:idx val="1"/>
          <c:order val="1"/>
          <c:tx>
            <c:strRef>
              <c:f>Sheet1!$C$2</c:f>
              <c:strCache>
                <c:ptCount val="1"/>
                <c:pt idx="0">
                  <c:v> Policy</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Sheet1!$A$3:$A$5</c:f>
              <c:strCache>
                <c:ptCount val="1"/>
                <c:pt idx="0">
                  <c:v>Total</c:v>
                </c:pt>
              </c:strCache>
            </c:strRef>
          </c:cat>
          <c:val>
            <c:numRef>
              <c:f>Sheet1!$C$3:$C$5</c:f>
              <c:numCache>
                <c:formatCode>General</c:formatCode>
                <c:ptCount val="3"/>
                <c:pt idx="0">
                  <c:v>12259101</c:v>
                </c:pt>
              </c:numCache>
            </c:numRef>
          </c:val>
          <c:extLst>
            <c:ext xmlns:c16="http://schemas.microsoft.com/office/drawing/2014/chart" uri="{C3380CC4-5D6E-409C-BE32-E72D297353CC}">
              <c16:uniqueId val="{00000001-69FF-4A06-B20D-3F12BA5DB162}"/>
            </c:ext>
          </c:extLst>
        </c:ser>
        <c:dLbls>
          <c:dLblPos val="outEnd"/>
          <c:showLegendKey val="0"/>
          <c:showVal val="1"/>
          <c:showCatName val="0"/>
          <c:showSerName val="0"/>
          <c:showPercent val="0"/>
          <c:showBubbleSize val="0"/>
        </c:dLbls>
        <c:gapWidth val="150"/>
        <c:axId val="193349120"/>
        <c:axId val="168330944"/>
      </c:barChart>
      <c:catAx>
        <c:axId val="193349120"/>
        <c:scaling>
          <c:orientation val="minMax"/>
        </c:scaling>
        <c:delete val="0"/>
        <c:axPos val="l"/>
        <c:numFmt formatCode="General" sourceLinked="0"/>
        <c:majorTickMark val="out"/>
        <c:minorTickMark val="none"/>
        <c:tickLblPos val="nextTo"/>
        <c:crossAx val="168330944"/>
        <c:crosses val="autoZero"/>
        <c:auto val="1"/>
        <c:lblAlgn val="ctr"/>
        <c:lblOffset val="100"/>
        <c:noMultiLvlLbl val="0"/>
      </c:catAx>
      <c:valAx>
        <c:axId val="168330944"/>
        <c:scaling>
          <c:orientation val="minMax"/>
          <c:max val="20000000"/>
          <c:min val="0"/>
        </c:scaling>
        <c:delete val="0"/>
        <c:axPos val="b"/>
        <c:majorGridlines/>
        <c:minorGridlines/>
        <c:numFmt formatCode="&quot;$&quot;#,##0" sourceLinked="0"/>
        <c:majorTickMark val="out"/>
        <c:minorTickMark val="none"/>
        <c:tickLblPos val="nextTo"/>
        <c:crossAx val="193349120"/>
        <c:crosses val="autoZero"/>
        <c:crossBetween val="between"/>
        <c:majorUnit val="10000000"/>
      </c:valAx>
    </c:plotArea>
    <c:legend>
      <c:legendPos val="r"/>
      <c:layout>
        <c:manualLayout>
          <c:xMode val="edge"/>
          <c:yMode val="edge"/>
          <c:x val="0.71157152230971132"/>
          <c:y val="0.41850673547264972"/>
          <c:w val="0.20509514435695536"/>
          <c:h val="0.168598373429036"/>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8E0-467B-8381-28F13F33EE05}"/>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8E0-467B-8381-28F13F33EE05}"/>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8E0-467B-8381-28F13F33EE05}"/>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8E0-467B-8381-28F13F33EE05}"/>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A8E0-467B-8381-28F13F33EE05}"/>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A8E0-467B-8381-28F13F33EE05}"/>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A8E0-467B-8381-28F13F33EE05}"/>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A8E0-467B-8381-28F13F33EE05}"/>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A8E0-467B-8381-28F13F33EE05}"/>
              </c:ext>
            </c:extLst>
          </c:dPt>
          <c:dPt>
            <c:idx val="9"/>
            <c:bubble3D val="0"/>
            <c:spPr>
              <a:solidFill>
                <a:schemeClr val="accent4">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A8E0-467B-8381-28F13F33EE05}"/>
              </c:ext>
            </c:extLst>
          </c:dPt>
          <c:dPt>
            <c:idx val="10"/>
            <c:bubble3D val="0"/>
            <c:spPr>
              <a:solidFill>
                <a:schemeClr val="accent5">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A8E0-467B-8381-28F13F33EE05}"/>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Sheet1!$A$2:$A$12</c:f>
              <c:strCache>
                <c:ptCount val="11"/>
                <c:pt idx="0">
                  <c:v>General </c:v>
                </c:pt>
                <c:pt idx="1">
                  <c:v>School Operating</c:v>
                </c:pt>
                <c:pt idx="2">
                  <c:v>Electric</c:v>
                </c:pt>
                <c:pt idx="3">
                  <c:v>Sewer</c:v>
                </c:pt>
                <c:pt idx="4">
                  <c:v>Refuse</c:v>
                </c:pt>
                <c:pt idx="5">
                  <c:v>Water</c:v>
                </c:pt>
                <c:pt idx="6">
                  <c:v>Telecom</c:v>
                </c:pt>
                <c:pt idx="7">
                  <c:v>Meals Tax</c:v>
                </c:pt>
                <c:pt idx="8">
                  <c:v>Cafeteria</c:v>
                </c:pt>
                <c:pt idx="9">
                  <c:v>Cap Reserve</c:v>
                </c:pt>
                <c:pt idx="10">
                  <c:v>CDBG</c:v>
                </c:pt>
              </c:strCache>
            </c:strRef>
          </c:cat>
          <c:val>
            <c:numRef>
              <c:f>Sheet1!$B$2:$B$12</c:f>
              <c:numCache>
                <c:formatCode>General</c:formatCode>
                <c:ptCount val="11"/>
                <c:pt idx="0">
                  <c:v>32685074</c:v>
                </c:pt>
                <c:pt idx="1">
                  <c:v>22156475</c:v>
                </c:pt>
                <c:pt idx="2">
                  <c:v>21150059</c:v>
                </c:pt>
                <c:pt idx="3">
                  <c:v>5241248</c:v>
                </c:pt>
                <c:pt idx="4">
                  <c:v>4328401</c:v>
                </c:pt>
                <c:pt idx="5">
                  <c:v>4091165</c:v>
                </c:pt>
                <c:pt idx="6">
                  <c:v>2295365</c:v>
                </c:pt>
                <c:pt idx="7">
                  <c:v>2081930</c:v>
                </c:pt>
                <c:pt idx="8">
                  <c:v>1815660</c:v>
                </c:pt>
                <c:pt idx="9">
                  <c:v>501095</c:v>
                </c:pt>
                <c:pt idx="10">
                  <c:v>22666</c:v>
                </c:pt>
              </c:numCache>
            </c:numRef>
          </c:val>
          <c:extLst>
            <c:ext xmlns:c16="http://schemas.microsoft.com/office/drawing/2014/chart" uri="{C3380CC4-5D6E-409C-BE32-E72D297353CC}">
              <c16:uniqueId val="{00000000-81FE-4A3E-ABD3-083431A90470}"/>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237-45E3-A220-57487B162F8E}"/>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237-45E3-A220-57487B162F8E}"/>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237-45E3-A220-57487B162F8E}"/>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237-45E3-A220-57487B162F8E}"/>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A237-45E3-A220-57487B162F8E}"/>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A237-45E3-A220-57487B162F8E}"/>
              </c:ext>
            </c:extLst>
          </c:dPt>
          <c:dPt>
            <c:idx val="6"/>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A237-45E3-A220-57487B162F8E}"/>
              </c:ext>
            </c:extLst>
          </c:dPt>
          <c:dPt>
            <c:idx val="7"/>
            <c:bubble3D val="0"/>
            <c:spPr>
              <a:solidFill>
                <a:schemeClr val="accent2">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A237-45E3-A220-57487B162F8E}"/>
              </c:ext>
            </c:extLst>
          </c:dPt>
          <c:dPt>
            <c:idx val="8"/>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A237-45E3-A220-57487B162F8E}"/>
              </c:ext>
            </c:extLst>
          </c:dPt>
          <c:dPt>
            <c:idx val="9"/>
            <c:bubble3D val="0"/>
            <c:spPr>
              <a:solidFill>
                <a:schemeClr val="accent4">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A237-45E3-A220-57487B162F8E}"/>
              </c:ext>
            </c:extLst>
          </c:dPt>
          <c:dPt>
            <c:idx val="10"/>
            <c:bubble3D val="0"/>
            <c:spPr>
              <a:solidFill>
                <a:schemeClr val="accent5">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A237-45E3-A220-57487B162F8E}"/>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Sheet1!$A$2:$A$12</c:f>
              <c:strCache>
                <c:ptCount val="11"/>
                <c:pt idx="0">
                  <c:v>General </c:v>
                </c:pt>
                <c:pt idx="1">
                  <c:v>School Operating</c:v>
                </c:pt>
                <c:pt idx="2">
                  <c:v>Electric</c:v>
                </c:pt>
                <c:pt idx="3">
                  <c:v>Sewer</c:v>
                </c:pt>
                <c:pt idx="4">
                  <c:v>Refuse</c:v>
                </c:pt>
                <c:pt idx="5">
                  <c:v>Water</c:v>
                </c:pt>
                <c:pt idx="6">
                  <c:v>Telecom</c:v>
                </c:pt>
                <c:pt idx="7">
                  <c:v>Meals Tax</c:v>
                </c:pt>
                <c:pt idx="8">
                  <c:v>Cafeteria</c:v>
                </c:pt>
                <c:pt idx="9">
                  <c:v>Cap Reserve</c:v>
                </c:pt>
                <c:pt idx="10">
                  <c:v>CDBG</c:v>
                </c:pt>
              </c:strCache>
            </c:strRef>
          </c:cat>
          <c:val>
            <c:numRef>
              <c:f>Sheet1!$B$2:$B$12</c:f>
              <c:numCache>
                <c:formatCode>General</c:formatCode>
                <c:ptCount val="11"/>
                <c:pt idx="0">
                  <c:v>37406307</c:v>
                </c:pt>
                <c:pt idx="1">
                  <c:v>27404205</c:v>
                </c:pt>
                <c:pt idx="2">
                  <c:v>21356332</c:v>
                </c:pt>
                <c:pt idx="3">
                  <c:v>6216981</c:v>
                </c:pt>
                <c:pt idx="4">
                  <c:v>2271965</c:v>
                </c:pt>
                <c:pt idx="5">
                  <c:v>4255275</c:v>
                </c:pt>
                <c:pt idx="6">
                  <c:v>2195242</c:v>
                </c:pt>
                <c:pt idx="7">
                  <c:v>2722721</c:v>
                </c:pt>
                <c:pt idx="8">
                  <c:v>1737007</c:v>
                </c:pt>
                <c:pt idx="9">
                  <c:v>1450799</c:v>
                </c:pt>
                <c:pt idx="10">
                  <c:v>1183320</c:v>
                </c:pt>
              </c:numCache>
            </c:numRef>
          </c:val>
          <c:extLst>
            <c:ext xmlns:c16="http://schemas.microsoft.com/office/drawing/2014/chart" uri="{C3380CC4-5D6E-409C-BE32-E72D297353CC}">
              <c16:uniqueId val="{00000016-A237-45E3-A220-57487B162F8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8383" cy="469745"/>
          </a:xfrm>
          <a:prstGeom prst="rect">
            <a:avLst/>
          </a:prstGeom>
        </p:spPr>
        <p:txBody>
          <a:bodyPr vert="horz" lIns="92457" tIns="46229" rIns="92457" bIns="46229" rtlCol="0"/>
          <a:lstStyle>
            <a:lvl1pPr algn="l">
              <a:defRPr sz="1200"/>
            </a:lvl1pPr>
          </a:lstStyle>
          <a:p>
            <a:endParaRPr lang="en-US"/>
          </a:p>
        </p:txBody>
      </p:sp>
      <p:sp>
        <p:nvSpPr>
          <p:cNvPr id="3" name="Date Placeholder 2"/>
          <p:cNvSpPr>
            <a:spLocks noGrp="1"/>
          </p:cNvSpPr>
          <p:nvPr>
            <p:ph type="dt" sz="quarter" idx="1"/>
          </p:nvPr>
        </p:nvSpPr>
        <p:spPr>
          <a:xfrm>
            <a:off x="4022486" y="0"/>
            <a:ext cx="3078383" cy="469745"/>
          </a:xfrm>
          <a:prstGeom prst="rect">
            <a:avLst/>
          </a:prstGeom>
        </p:spPr>
        <p:txBody>
          <a:bodyPr vert="horz" lIns="92457" tIns="46229" rIns="92457" bIns="46229" rtlCol="0"/>
          <a:lstStyle>
            <a:lvl1pPr algn="r">
              <a:defRPr sz="1200"/>
            </a:lvl1pPr>
          </a:lstStyle>
          <a:p>
            <a:fld id="{404D1D76-6C92-4AF5-8D22-7FE3B8C1E41F}" type="datetimeFigureOut">
              <a:rPr lang="en-US" smtClean="0"/>
              <a:t>4/27/2022</a:t>
            </a:fld>
            <a:endParaRPr lang="en-US"/>
          </a:p>
        </p:txBody>
      </p:sp>
      <p:sp>
        <p:nvSpPr>
          <p:cNvPr id="4" name="Footer Placeholder 3"/>
          <p:cNvSpPr>
            <a:spLocks noGrp="1"/>
          </p:cNvSpPr>
          <p:nvPr>
            <p:ph type="ftr" sz="quarter" idx="2"/>
          </p:nvPr>
        </p:nvSpPr>
        <p:spPr>
          <a:xfrm>
            <a:off x="1" y="8917128"/>
            <a:ext cx="3078383" cy="469745"/>
          </a:xfrm>
          <a:prstGeom prst="rect">
            <a:avLst/>
          </a:prstGeom>
        </p:spPr>
        <p:txBody>
          <a:bodyPr vert="horz" lIns="92457" tIns="46229" rIns="92457" bIns="46229" rtlCol="0" anchor="b"/>
          <a:lstStyle>
            <a:lvl1pPr algn="l">
              <a:defRPr sz="1200"/>
            </a:lvl1pPr>
          </a:lstStyle>
          <a:p>
            <a:endParaRPr lang="en-US"/>
          </a:p>
        </p:txBody>
      </p:sp>
      <p:sp>
        <p:nvSpPr>
          <p:cNvPr id="5" name="Slide Number Placeholder 4"/>
          <p:cNvSpPr>
            <a:spLocks noGrp="1"/>
          </p:cNvSpPr>
          <p:nvPr>
            <p:ph type="sldNum" sz="quarter" idx="3"/>
          </p:nvPr>
        </p:nvSpPr>
        <p:spPr>
          <a:xfrm>
            <a:off x="4022486" y="8917128"/>
            <a:ext cx="3078383" cy="469745"/>
          </a:xfrm>
          <a:prstGeom prst="rect">
            <a:avLst/>
          </a:prstGeom>
        </p:spPr>
        <p:txBody>
          <a:bodyPr vert="horz" lIns="92457" tIns="46229" rIns="92457" bIns="46229" rtlCol="0" anchor="b"/>
          <a:lstStyle>
            <a:lvl1pPr algn="r">
              <a:defRPr sz="1200"/>
            </a:lvl1pPr>
          </a:lstStyle>
          <a:p>
            <a:fld id="{5A7CEB24-AA75-4D51-84CA-6FC919766421}" type="slidenum">
              <a:rPr lang="en-US" smtClean="0"/>
              <a:t>‹#›</a:t>
            </a:fld>
            <a:endParaRPr lang="en-US"/>
          </a:p>
        </p:txBody>
      </p:sp>
    </p:spTree>
    <p:extLst>
      <p:ext uri="{BB962C8B-B14F-4D97-AF65-F5344CB8AC3E}">
        <p14:creationId xmlns:p14="http://schemas.microsoft.com/office/powerpoint/2010/main" val="4256604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9424"/>
          </a:xfrm>
          <a:prstGeom prst="rect">
            <a:avLst/>
          </a:prstGeom>
        </p:spPr>
        <p:txBody>
          <a:bodyPr vert="horz" lIns="94214" tIns="47107" rIns="94214" bIns="47107" rtlCol="0"/>
          <a:lstStyle>
            <a:lvl1pPr algn="l">
              <a:defRPr sz="1200"/>
            </a:lvl1pPr>
          </a:lstStyle>
          <a:p>
            <a:endParaRPr lang="en-US"/>
          </a:p>
        </p:txBody>
      </p:sp>
      <p:sp>
        <p:nvSpPr>
          <p:cNvPr id="3" name="Date Placeholder 2"/>
          <p:cNvSpPr>
            <a:spLocks noGrp="1"/>
          </p:cNvSpPr>
          <p:nvPr>
            <p:ph type="dt" idx="1"/>
          </p:nvPr>
        </p:nvSpPr>
        <p:spPr>
          <a:xfrm>
            <a:off x="4023094" y="0"/>
            <a:ext cx="3077739" cy="469424"/>
          </a:xfrm>
          <a:prstGeom prst="rect">
            <a:avLst/>
          </a:prstGeom>
        </p:spPr>
        <p:txBody>
          <a:bodyPr vert="horz" lIns="94214" tIns="47107" rIns="94214" bIns="47107" rtlCol="0"/>
          <a:lstStyle>
            <a:lvl1pPr algn="r">
              <a:defRPr sz="1200"/>
            </a:lvl1pPr>
          </a:lstStyle>
          <a:p>
            <a:fld id="{1AD2D3B9-F8CE-43BD-98E8-C7387AB74D01}" type="datetimeFigureOut">
              <a:rPr lang="en-US" smtClean="0"/>
              <a:t>4/27/2022</a:t>
            </a:fld>
            <a:endParaRPr lang="en-US"/>
          </a:p>
        </p:txBody>
      </p:sp>
      <p:sp>
        <p:nvSpPr>
          <p:cNvPr id="4" name="Slide Image Placeholder 3"/>
          <p:cNvSpPr>
            <a:spLocks noGrp="1" noRot="1" noChangeAspect="1"/>
          </p:cNvSpPr>
          <p:nvPr>
            <p:ph type="sldImg" idx="2"/>
          </p:nvPr>
        </p:nvSpPr>
        <p:spPr>
          <a:xfrm>
            <a:off x="1204913" y="703263"/>
            <a:ext cx="4692650" cy="3521075"/>
          </a:xfrm>
          <a:prstGeom prst="rect">
            <a:avLst/>
          </a:prstGeom>
          <a:noFill/>
          <a:ln w="12700">
            <a:solidFill>
              <a:prstClr val="black"/>
            </a:solidFill>
          </a:ln>
        </p:spPr>
        <p:txBody>
          <a:bodyPr vert="horz" lIns="94214" tIns="47107" rIns="94214" bIns="47107"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14" tIns="47107" rIns="94214" bIns="4710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3"/>
            <a:ext cx="3077739" cy="469424"/>
          </a:xfrm>
          <a:prstGeom prst="rect">
            <a:avLst/>
          </a:prstGeom>
        </p:spPr>
        <p:txBody>
          <a:bodyPr vert="horz" lIns="94214" tIns="47107" rIns="94214" bIns="47107" rtlCol="0" anchor="b"/>
          <a:lstStyle>
            <a:lvl1pPr algn="l">
              <a:defRPr sz="1200"/>
            </a:lvl1pPr>
          </a:lstStyle>
          <a:p>
            <a:endParaRPr lang="en-US"/>
          </a:p>
        </p:txBody>
      </p:sp>
      <p:sp>
        <p:nvSpPr>
          <p:cNvPr id="7" name="Slide Number Placeholder 6"/>
          <p:cNvSpPr>
            <a:spLocks noGrp="1"/>
          </p:cNvSpPr>
          <p:nvPr>
            <p:ph type="sldNum" sz="quarter" idx="5"/>
          </p:nvPr>
        </p:nvSpPr>
        <p:spPr>
          <a:xfrm>
            <a:off x="4023094" y="8917423"/>
            <a:ext cx="3077739" cy="469424"/>
          </a:xfrm>
          <a:prstGeom prst="rect">
            <a:avLst/>
          </a:prstGeom>
        </p:spPr>
        <p:txBody>
          <a:bodyPr vert="horz" lIns="94214" tIns="47107" rIns="94214" bIns="47107" rtlCol="0" anchor="b"/>
          <a:lstStyle>
            <a:lvl1pPr algn="r">
              <a:defRPr sz="1200"/>
            </a:lvl1pPr>
          </a:lstStyle>
          <a:p>
            <a:fld id="{523E6D1C-2344-4048-B96C-B7B7629B85FD}" type="slidenum">
              <a:rPr lang="en-US" smtClean="0"/>
              <a:t>‹#›</a:t>
            </a:fld>
            <a:endParaRPr lang="en-US"/>
          </a:p>
        </p:txBody>
      </p:sp>
    </p:spTree>
    <p:extLst>
      <p:ext uri="{BB962C8B-B14F-4D97-AF65-F5344CB8AC3E}">
        <p14:creationId xmlns:p14="http://schemas.microsoft.com/office/powerpoint/2010/main" val="528971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3E6D1C-2344-4048-B96C-B7B7629B85FD}" type="slidenum">
              <a:rPr lang="en-US" smtClean="0"/>
              <a:t>20</a:t>
            </a:fld>
            <a:endParaRPr lang="en-US"/>
          </a:p>
        </p:txBody>
      </p:sp>
    </p:spTree>
    <p:extLst>
      <p:ext uri="{BB962C8B-B14F-4D97-AF65-F5344CB8AC3E}">
        <p14:creationId xmlns:p14="http://schemas.microsoft.com/office/powerpoint/2010/main" val="1056008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C626F5D-9F18-4CCA-A32F-862E898A7328}" type="datetime1">
              <a:rPr lang="en-US" smtClean="0"/>
              <a:t>4/27/2022</a:t>
            </a:fld>
            <a:endParaRPr lang="en-US"/>
          </a:p>
        </p:txBody>
      </p:sp>
      <p:sp>
        <p:nvSpPr>
          <p:cNvPr id="8" name="Slide Number Placeholder 7"/>
          <p:cNvSpPr>
            <a:spLocks noGrp="1"/>
          </p:cNvSpPr>
          <p:nvPr>
            <p:ph type="sldNum" sz="quarter" idx="11"/>
          </p:nvPr>
        </p:nvSpPr>
        <p:spPr/>
        <p:txBody>
          <a:bodyPr/>
          <a:lstStyle/>
          <a:p>
            <a:fld id="{A8DBA3A1-31BE-45C3-8170-7B3D77EE5BDC}"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66FEE5-12C8-45BD-A842-0365BF7D5C8D}" type="datetime1">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9B7D26-EF12-421E-8E56-7B231FD920CC}" type="datetime1">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174B44-61CA-4295-AA23-AA764A14E5CF}" type="datetime1">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7B65ED-342D-4DBE-82BD-55665544F81D}" type="datetime1">
              <a:rPr lang="en-US" smtClean="0"/>
              <a:t>4/27/2022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8608DF-2C75-432C-AD33-EC4D297086D7}" type="datetime1">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BA3A1-31BE-45C3-8170-7B3D77EE5BDC}"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D64B5040-3C20-4A3F-B16D-FEDD9CEC26E0}" type="datetime1">
              <a:rPr lang="en-US" smtClean="0"/>
              <a:t>4/27/2022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DBA3A1-31BE-45C3-8170-7B3D77EE5BDC}"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572AA9-3A5D-4F0C-9AAA-CFFBB21794CB}" type="datetime1">
              <a:rPr lang="en-US" smtClean="0"/>
              <a:t>4/27/2022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B3D65C-F886-4213-851D-1DC29C7A1BAB}" type="datetime1">
              <a:rPr lang="en-US" smtClean="0"/>
              <a:t>4/27/2022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C3343E-0BBD-4036-90D3-C9ED08768209}" type="datetime1">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0E06D5-3D58-4104-B375-3A8EFEE26238}" type="datetime1">
              <a:rPr lang="en-US" smtClean="0"/>
              <a:t>4/27/2022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BABB643-0BC8-4DB3-A4A4-9FD32FDB2804}" type="datetime1">
              <a:rPr lang="en-US" smtClean="0"/>
              <a:t>4/27/2022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8DBA3A1-31BE-45C3-8170-7B3D77EE5BDC}"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543800" cy="1676400"/>
          </a:xfrm>
        </p:spPr>
        <p:txBody>
          <a:bodyPr/>
          <a:lstStyle/>
          <a:p>
            <a:r>
              <a:rPr lang="en-US" sz="5400" dirty="0">
                <a:solidFill>
                  <a:schemeClr val="tx1"/>
                </a:solidFill>
                <a:effectLst/>
              </a:rPr>
              <a:t>City of Martinsville</a:t>
            </a:r>
            <a:r>
              <a:rPr lang="en-US" sz="5400" dirty="0"/>
              <a:t>	</a:t>
            </a:r>
          </a:p>
        </p:txBody>
      </p:sp>
      <p:sp>
        <p:nvSpPr>
          <p:cNvPr id="3" name="Subtitle 2"/>
          <p:cNvSpPr>
            <a:spLocks noGrp="1"/>
          </p:cNvSpPr>
          <p:nvPr>
            <p:ph type="subTitle" idx="1"/>
          </p:nvPr>
        </p:nvSpPr>
        <p:spPr>
          <a:xfrm>
            <a:off x="457200" y="3962400"/>
            <a:ext cx="6858000" cy="1219200"/>
          </a:xfrm>
        </p:spPr>
        <p:txBody>
          <a:bodyPr>
            <a:normAutofit/>
          </a:bodyPr>
          <a:lstStyle/>
          <a:p>
            <a:r>
              <a:rPr lang="en-US" sz="3500" b="1" dirty="0">
                <a:solidFill>
                  <a:schemeClr val="tx1"/>
                </a:solidFill>
                <a:latin typeface="+mn-lt"/>
              </a:rPr>
              <a:t>FY 2022-2023 Proposed Budget</a:t>
            </a:r>
          </a:p>
          <a:p>
            <a:r>
              <a:rPr lang="en-US" dirty="0">
                <a:solidFill>
                  <a:schemeClr val="tx1"/>
                </a:solidFill>
                <a:latin typeface="+mn-lt"/>
              </a:rPr>
              <a:t>April 26, 2022</a:t>
            </a:r>
          </a:p>
        </p:txBody>
      </p:sp>
      <p:graphicFrame>
        <p:nvGraphicFramePr>
          <p:cNvPr id="4" name="Object 3"/>
          <p:cNvGraphicFramePr>
            <a:graphicFrameLocks noChangeAspect="1"/>
          </p:cNvGraphicFramePr>
          <p:nvPr>
            <p:extLst>
              <p:ext uri="{D42A27DB-BD31-4B8C-83A1-F6EECF244321}">
                <p14:modId xmlns:p14="http://schemas.microsoft.com/office/powerpoint/2010/main" val="1058444283"/>
              </p:ext>
            </p:extLst>
          </p:nvPr>
        </p:nvGraphicFramePr>
        <p:xfrm>
          <a:off x="5105400" y="5334000"/>
          <a:ext cx="3276600" cy="617538"/>
        </p:xfrm>
        <a:graphic>
          <a:graphicData uri="http://schemas.openxmlformats.org/presentationml/2006/ole">
            <mc:AlternateContent xmlns:mc="http://schemas.openxmlformats.org/markup-compatibility/2006">
              <mc:Choice xmlns:v="urn:schemas-microsoft-com:vml" Requires="v">
                <p:oleObj spid="_x0000_s1256" r:id="rId3" imgW="3172268" imgH="685714" progId="">
                  <p:embed/>
                </p:oleObj>
              </mc:Choice>
              <mc:Fallback>
                <p:oleObj r:id="rId3" imgW="3172268" imgH="685714"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5334000"/>
                        <a:ext cx="3276600" cy="6175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668841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7620000" cy="762000"/>
          </a:xfrm>
        </p:spPr>
        <p:txBody>
          <a:bodyPr>
            <a:normAutofit fontScale="90000"/>
          </a:bodyPr>
          <a:lstStyle/>
          <a:p>
            <a:pPr algn="l"/>
            <a:r>
              <a:rPr lang="en-US" sz="5300" u="sng" dirty="0">
                <a:solidFill>
                  <a:schemeClr val="tx1"/>
                </a:solidFill>
                <a:effectLst/>
              </a:rPr>
              <a:t>FY23 Budget Challenges </a:t>
            </a:r>
            <a:r>
              <a:rPr lang="en-US" dirty="0"/>
              <a:t>		</a:t>
            </a:r>
          </a:p>
        </p:txBody>
      </p:sp>
      <p:sp>
        <p:nvSpPr>
          <p:cNvPr id="3" name="Content Placeholder 2"/>
          <p:cNvSpPr>
            <a:spLocks noGrp="1"/>
          </p:cNvSpPr>
          <p:nvPr>
            <p:ph idx="1"/>
          </p:nvPr>
        </p:nvSpPr>
        <p:spPr/>
        <p:txBody>
          <a:bodyPr>
            <a:normAutofit/>
          </a:bodyPr>
          <a:lstStyle/>
          <a:p>
            <a:r>
              <a:rPr lang="en-US" dirty="0">
                <a:solidFill>
                  <a:schemeClr val="tx1"/>
                </a:solidFill>
                <a:latin typeface="+mn-lt"/>
              </a:rPr>
              <a:t>Lack of significant &amp; sustained revenue growth</a:t>
            </a:r>
          </a:p>
          <a:p>
            <a:r>
              <a:rPr lang="en-US" dirty="0">
                <a:solidFill>
                  <a:schemeClr val="tx1"/>
                </a:solidFill>
                <a:latin typeface="+mn-lt"/>
              </a:rPr>
              <a:t>Increasing costs due to inflation, insurance, mandates, regulatory issues, costs of simply “doing business,” difficulty filling vacancies.</a:t>
            </a:r>
          </a:p>
          <a:p>
            <a:r>
              <a:rPr lang="en-US" dirty="0">
                <a:solidFill>
                  <a:schemeClr val="tx1"/>
                </a:solidFill>
                <a:latin typeface="+mn-lt"/>
              </a:rPr>
              <a:t>Capital needs continue to exceed available funding </a:t>
            </a:r>
          </a:p>
          <a:p>
            <a:r>
              <a:rPr lang="en-US" dirty="0">
                <a:solidFill>
                  <a:schemeClr val="tx1"/>
                </a:solidFill>
                <a:latin typeface="+mn-lt"/>
              </a:rPr>
              <a:t>School &amp; outside agency funding</a:t>
            </a:r>
          </a:p>
          <a:p>
            <a:r>
              <a:rPr lang="en-US" dirty="0">
                <a:solidFill>
                  <a:schemeClr val="tx1"/>
                </a:solidFill>
                <a:latin typeface="+mn-lt"/>
              </a:rPr>
              <a:t>Increased costs for jail operations, transport &amp; housing</a:t>
            </a:r>
          </a:p>
          <a:p>
            <a:r>
              <a:rPr lang="en-US" dirty="0">
                <a:solidFill>
                  <a:schemeClr val="tx1"/>
                </a:solidFill>
                <a:latin typeface="+mn-lt"/>
              </a:rPr>
              <a:t>Personnel issues – need to remain competitive with pay, benefits in order to attract/retain employees.</a:t>
            </a:r>
          </a:p>
          <a:p>
            <a:r>
              <a:rPr lang="en-US" dirty="0">
                <a:solidFill>
                  <a:schemeClr val="tx1"/>
                </a:solidFill>
                <a:latin typeface="+mn-lt"/>
              </a:rPr>
              <a:t>State not fully funding its commitments</a:t>
            </a:r>
          </a:p>
          <a:p>
            <a:pPr marL="0" indent="0">
              <a:buNone/>
            </a:pPr>
            <a:endParaRPr lang="en-US" dirty="0">
              <a:solidFill>
                <a:schemeClr val="tx1"/>
              </a:solidFill>
              <a:latin typeface="+mn-lt"/>
            </a:endParaRPr>
          </a:p>
          <a:p>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10</a:t>
            </a:fld>
            <a:endParaRPr lang="en-US"/>
          </a:p>
        </p:txBody>
      </p:sp>
    </p:spTree>
    <p:extLst>
      <p:ext uri="{BB962C8B-B14F-4D97-AF65-F5344CB8AC3E}">
        <p14:creationId xmlns:p14="http://schemas.microsoft.com/office/powerpoint/2010/main" val="2081678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lstStyle/>
          <a:p>
            <a:pPr algn="l"/>
            <a:r>
              <a:rPr lang="en-US" sz="4800" u="sng" dirty="0">
                <a:solidFill>
                  <a:schemeClr val="tx1"/>
                </a:solidFill>
                <a:effectLst/>
              </a:rPr>
              <a:t>FY23 Budget Challenges </a:t>
            </a:r>
            <a:r>
              <a:rPr lang="en-US" sz="4800" dirty="0">
                <a:solidFill>
                  <a:schemeClr val="accent1">
                    <a:lumMod val="50000"/>
                  </a:schemeClr>
                </a:solidFill>
              </a:rPr>
              <a:t>	</a:t>
            </a:r>
          </a:p>
        </p:txBody>
      </p:sp>
      <p:sp>
        <p:nvSpPr>
          <p:cNvPr id="3" name="Content Placeholder 2"/>
          <p:cNvSpPr>
            <a:spLocks noGrp="1"/>
          </p:cNvSpPr>
          <p:nvPr>
            <p:ph idx="1"/>
          </p:nvPr>
        </p:nvSpPr>
        <p:spPr>
          <a:xfrm>
            <a:off x="457200" y="1752600"/>
            <a:ext cx="8077200" cy="4800600"/>
          </a:xfrm>
        </p:spPr>
        <p:txBody>
          <a:bodyPr>
            <a:normAutofit/>
          </a:bodyPr>
          <a:lstStyle/>
          <a:p>
            <a:r>
              <a:rPr lang="en-US" dirty="0">
                <a:solidFill>
                  <a:schemeClr val="tx1"/>
                </a:solidFill>
                <a:latin typeface="+mn-lt"/>
              </a:rPr>
              <a:t>Aging infrastructure</a:t>
            </a:r>
          </a:p>
          <a:p>
            <a:r>
              <a:rPr lang="en-US" dirty="0">
                <a:solidFill>
                  <a:schemeClr val="tx1"/>
                </a:solidFill>
                <a:latin typeface="+mn-lt"/>
              </a:rPr>
              <a:t>Adherence to policy requirement to maintain fund and asset balances to ensure reserve capacity to handle emergencies - recognizing that fund transfers are inevitable, ensure that reserve balances are preserved. Adoption of utility cash reserve and fund balance policies establishes guidelines on ability to transfer funds to ensure the City remains fiscally sound.</a:t>
            </a:r>
          </a:p>
          <a:p>
            <a:r>
              <a:rPr lang="en-US" dirty="0">
                <a:solidFill>
                  <a:schemeClr val="tx1"/>
                </a:solidFill>
                <a:latin typeface="+mn-lt"/>
              </a:rPr>
              <a:t>Water/sewer debt-service requirements</a:t>
            </a:r>
          </a:p>
          <a:p>
            <a:r>
              <a:rPr lang="en-US" dirty="0">
                <a:solidFill>
                  <a:schemeClr val="tx1"/>
                </a:solidFill>
                <a:latin typeface="+mn-lt"/>
              </a:rPr>
              <a:t>Limited ability to increase rates, fees, etc., and overall decreased ability to transfer from enterprise funds</a:t>
            </a:r>
          </a:p>
          <a:p>
            <a:endParaRPr lang="en-US" dirty="0"/>
          </a:p>
          <a:p>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11</a:t>
            </a:fld>
            <a:endParaRPr lang="en-US"/>
          </a:p>
        </p:txBody>
      </p:sp>
    </p:spTree>
    <p:extLst>
      <p:ext uri="{BB962C8B-B14F-4D97-AF65-F5344CB8AC3E}">
        <p14:creationId xmlns:p14="http://schemas.microsoft.com/office/powerpoint/2010/main" val="3041741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a:bodyPr>
          <a:lstStyle/>
          <a:p>
            <a:pPr algn="l"/>
            <a:r>
              <a:rPr lang="en-US" sz="4800" u="sng" dirty="0">
                <a:solidFill>
                  <a:schemeClr val="tx1"/>
                </a:solidFill>
                <a:effectLst/>
              </a:rPr>
              <a:t>Budget Challenges - Capital</a:t>
            </a:r>
          </a:p>
        </p:txBody>
      </p:sp>
      <p:sp>
        <p:nvSpPr>
          <p:cNvPr id="3" name="Content Placeholder 2"/>
          <p:cNvSpPr>
            <a:spLocks noGrp="1"/>
          </p:cNvSpPr>
          <p:nvPr>
            <p:ph idx="1"/>
          </p:nvPr>
        </p:nvSpPr>
        <p:spPr/>
        <p:txBody>
          <a:bodyPr>
            <a:normAutofit lnSpcReduction="10000"/>
          </a:bodyPr>
          <a:lstStyle/>
          <a:p>
            <a:endParaRPr lang="en-US" sz="2800" dirty="0">
              <a:solidFill>
                <a:schemeClr val="tx1"/>
              </a:solidFill>
              <a:latin typeface="+mn-lt"/>
            </a:endParaRPr>
          </a:p>
          <a:p>
            <a:r>
              <a:rPr lang="en-US" dirty="0">
                <a:solidFill>
                  <a:schemeClr val="tx1"/>
                </a:solidFill>
                <a:latin typeface="+mn-lt"/>
              </a:rPr>
              <a:t>Capital requests submitted by City departments for FY23 budget consideration totals $7,529,000 with $5,233,557  requested for utilities and $2,295,443 requested for general fund/capital reserve. </a:t>
            </a:r>
          </a:p>
          <a:p>
            <a:endParaRPr lang="en-US" dirty="0">
              <a:solidFill>
                <a:schemeClr val="tx1"/>
              </a:solidFill>
              <a:latin typeface="+mn-lt"/>
            </a:endParaRPr>
          </a:p>
          <a:p>
            <a:r>
              <a:rPr lang="en-US" dirty="0">
                <a:solidFill>
                  <a:schemeClr val="tx1"/>
                </a:solidFill>
                <a:latin typeface="+mn-lt"/>
              </a:rPr>
              <a:t>Utilities cover capital internally however the Capital Fund (16 Fund) is consistently underfunded.  Outside of other transfers, the Capital Fund’s primary source of funding is available Meals Tax funds after debt service is covered.</a:t>
            </a:r>
          </a:p>
          <a:p>
            <a:pPr marL="0" indent="0">
              <a:buNone/>
            </a:pPr>
            <a:r>
              <a:rPr lang="en-US" dirty="0">
                <a:solidFill>
                  <a:schemeClr val="tx1"/>
                </a:solidFill>
                <a:latin typeface="+mn-lt"/>
              </a:rPr>
              <a:t> </a:t>
            </a:r>
          </a:p>
        </p:txBody>
      </p:sp>
      <p:sp>
        <p:nvSpPr>
          <p:cNvPr id="4" name="Slide Number Placeholder 3"/>
          <p:cNvSpPr>
            <a:spLocks noGrp="1"/>
          </p:cNvSpPr>
          <p:nvPr>
            <p:ph type="sldNum" sz="quarter" idx="12"/>
          </p:nvPr>
        </p:nvSpPr>
        <p:spPr/>
        <p:txBody>
          <a:bodyPr/>
          <a:lstStyle/>
          <a:p>
            <a:fld id="{A8DBA3A1-31BE-45C3-8170-7B3D77EE5BDC}" type="slidenum">
              <a:rPr lang="en-US" smtClean="0"/>
              <a:t>12</a:t>
            </a:fld>
            <a:endParaRPr lang="en-US"/>
          </a:p>
        </p:txBody>
      </p:sp>
    </p:spTree>
    <p:extLst>
      <p:ext uri="{BB962C8B-B14F-4D97-AF65-F5344CB8AC3E}">
        <p14:creationId xmlns:p14="http://schemas.microsoft.com/office/powerpoint/2010/main" val="47437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algn="l"/>
            <a:r>
              <a:rPr lang="en-US" sz="4800" u="sng" dirty="0">
                <a:solidFill>
                  <a:schemeClr val="tx1"/>
                </a:solidFill>
                <a:effectLst/>
              </a:rPr>
              <a:t>Federal Funding</a:t>
            </a:r>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dirty="0">
                <a:solidFill>
                  <a:schemeClr val="tx1"/>
                </a:solidFill>
                <a:latin typeface="+mn-lt"/>
              </a:rPr>
              <a:t>There continues to be considerable discussion at the federal level regarding stimulus and infrastructure plans that could potentially funnel significant dollars to the state and local levels.  As discussed at previous Council meetings, the City is receiving $15,463,451 in American Rescue Plan Act funds and recommendations have been made for possible use of those funds, including use as “lost pandemic-related revenue.”  As noted later in this budget presentation, ARPA funds are being used in the FY23 budget. </a:t>
            </a:r>
          </a:p>
          <a:p>
            <a:r>
              <a:rPr lang="en-US" dirty="0">
                <a:solidFill>
                  <a:schemeClr val="tx1"/>
                </a:solidFill>
                <a:latin typeface="+mn-lt"/>
              </a:rPr>
              <a:t>As additional information is made available regarding other potential funding, staff will continue to monitor and determine next steps.</a:t>
            </a:r>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13</a:t>
            </a:fld>
            <a:endParaRPr lang="en-US"/>
          </a:p>
        </p:txBody>
      </p:sp>
    </p:spTree>
    <p:extLst>
      <p:ext uri="{BB962C8B-B14F-4D97-AF65-F5344CB8AC3E}">
        <p14:creationId xmlns:p14="http://schemas.microsoft.com/office/powerpoint/2010/main" val="1932279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pPr algn="l"/>
            <a:r>
              <a:rPr lang="en-US" sz="4800" u="sng" dirty="0">
                <a:solidFill>
                  <a:schemeClr val="tx1"/>
                </a:solidFill>
                <a:effectLst/>
              </a:rPr>
              <a:t>Revenue –General Comments</a:t>
            </a:r>
            <a:endParaRPr lang="en-US" sz="4800" b="1" u="sng" dirty="0">
              <a:solidFill>
                <a:schemeClr val="tx1"/>
              </a:solidFill>
              <a:effectLst/>
            </a:endParaRPr>
          </a:p>
        </p:txBody>
      </p:sp>
      <p:sp>
        <p:nvSpPr>
          <p:cNvPr id="3" name="Content Placeholder 2"/>
          <p:cNvSpPr>
            <a:spLocks noGrp="1"/>
          </p:cNvSpPr>
          <p:nvPr>
            <p:ph idx="1"/>
          </p:nvPr>
        </p:nvSpPr>
        <p:spPr>
          <a:xfrm>
            <a:off x="457200" y="1677987"/>
            <a:ext cx="8229600" cy="4678363"/>
          </a:xfrm>
        </p:spPr>
        <p:txBody>
          <a:bodyPr>
            <a:normAutofit/>
          </a:bodyPr>
          <a:lstStyle/>
          <a:p>
            <a:pPr marL="114300" indent="0">
              <a:buNone/>
            </a:pPr>
            <a:endParaRPr lang="en-US" dirty="0">
              <a:solidFill>
                <a:schemeClr val="tx1"/>
              </a:solidFill>
              <a:latin typeface="+mn-lt"/>
            </a:endParaRPr>
          </a:p>
          <a:p>
            <a:pPr marL="114300" indent="0">
              <a:buNone/>
            </a:pPr>
            <a:r>
              <a:rPr lang="en-US" b="1" dirty="0">
                <a:solidFill>
                  <a:schemeClr val="tx1"/>
                </a:solidFill>
                <a:latin typeface="+mn-lt"/>
              </a:rPr>
              <a:t>What resources are available for the FY23 Budget?</a:t>
            </a:r>
          </a:p>
          <a:p>
            <a:r>
              <a:rPr lang="en-US" dirty="0">
                <a:solidFill>
                  <a:schemeClr val="tx1"/>
                </a:solidFill>
                <a:latin typeface="+mn-lt"/>
              </a:rPr>
              <a:t>Traditional sources – taxes, fees, state funding? </a:t>
            </a:r>
          </a:p>
          <a:p>
            <a:r>
              <a:rPr lang="en-US" dirty="0">
                <a:solidFill>
                  <a:schemeClr val="tx1"/>
                </a:solidFill>
                <a:latin typeface="+mn-lt"/>
              </a:rPr>
              <a:t>Fund Balance use &amp; required minimum?</a:t>
            </a:r>
          </a:p>
          <a:p>
            <a:r>
              <a:rPr lang="en-US" dirty="0">
                <a:solidFill>
                  <a:schemeClr val="tx1"/>
                </a:solidFill>
                <a:latin typeface="+mn-lt"/>
              </a:rPr>
              <a:t>Cash reserve policies &amp; required minimums?</a:t>
            </a:r>
          </a:p>
          <a:p>
            <a:r>
              <a:rPr lang="en-US" dirty="0">
                <a:solidFill>
                  <a:schemeClr val="tx1"/>
                </a:solidFill>
                <a:latin typeface="+mn-lt"/>
              </a:rPr>
              <a:t>Utility budgets balance internally through ability to adjust rates; General Fund budget has historically relied on utility transfers or use of fund balance, to balance.</a:t>
            </a:r>
          </a:p>
          <a:p>
            <a:r>
              <a:rPr lang="en-US" dirty="0">
                <a:solidFill>
                  <a:schemeClr val="tx1"/>
                </a:solidFill>
                <a:latin typeface="+mn-lt"/>
              </a:rPr>
              <a:t>COVID-19/Federal funding/ARPA – how much &amp; what can it be used for?</a:t>
            </a:r>
          </a:p>
          <a:p>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14</a:t>
            </a:fld>
            <a:endParaRPr lang="en-US"/>
          </a:p>
        </p:txBody>
      </p:sp>
    </p:spTree>
    <p:extLst>
      <p:ext uri="{BB962C8B-B14F-4D97-AF65-F5344CB8AC3E}">
        <p14:creationId xmlns:p14="http://schemas.microsoft.com/office/powerpoint/2010/main" val="52042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05000"/>
          </a:xfrm>
        </p:spPr>
        <p:txBody>
          <a:bodyPr>
            <a:normAutofit/>
          </a:bodyPr>
          <a:lstStyle/>
          <a:p>
            <a:pPr algn="l"/>
            <a:r>
              <a:rPr lang="en-US" sz="4800" u="sng" dirty="0">
                <a:solidFill>
                  <a:schemeClr val="tx1"/>
                </a:solidFill>
                <a:effectLst/>
              </a:rPr>
              <a:t>Revenue GF Sources</a:t>
            </a:r>
            <a:br>
              <a:rPr lang="en-US" sz="4800" dirty="0">
                <a:solidFill>
                  <a:srgbClr val="FF0000"/>
                </a:solidFill>
              </a:rPr>
            </a:br>
            <a:r>
              <a:rPr lang="en-US" sz="2400" b="1" dirty="0">
                <a:solidFill>
                  <a:schemeClr val="tx1"/>
                </a:solidFill>
                <a:effectLst/>
              </a:rPr>
              <a:t>General Fund Revenue</a:t>
            </a:r>
          </a:p>
        </p:txBody>
      </p:sp>
      <p:sp>
        <p:nvSpPr>
          <p:cNvPr id="3" name="Content Placeholder 2"/>
          <p:cNvSpPr>
            <a:spLocks noGrp="1"/>
          </p:cNvSpPr>
          <p:nvPr>
            <p:ph idx="1"/>
          </p:nvPr>
        </p:nvSpPr>
        <p:spPr>
          <a:xfrm>
            <a:off x="457200" y="1371600"/>
            <a:ext cx="8229600" cy="4953000"/>
          </a:xfrm>
        </p:spPr>
        <p:txBody>
          <a:bodyPr>
            <a:normAutofit/>
          </a:bodyPr>
          <a:lstStyle/>
          <a:p>
            <a:endParaRPr lang="en-US" sz="2800" dirty="0">
              <a:solidFill>
                <a:schemeClr val="tx1"/>
              </a:solidFill>
              <a:latin typeface="+mn-lt"/>
            </a:endParaRPr>
          </a:p>
          <a:p>
            <a:pPr marL="0" indent="0">
              <a:buNone/>
            </a:pPr>
            <a:endParaRPr lang="en-US" dirty="0">
              <a:solidFill>
                <a:schemeClr val="tx1"/>
              </a:solidFill>
              <a:latin typeface="+mn-lt"/>
            </a:endParaRPr>
          </a:p>
          <a:p>
            <a:pPr marL="0" indent="0">
              <a:buNone/>
            </a:pPr>
            <a:r>
              <a:rPr lang="en-US" dirty="0">
                <a:solidFill>
                  <a:schemeClr val="tx1"/>
                </a:solidFill>
                <a:latin typeface="+mn-lt"/>
              </a:rPr>
              <a:t>FY23 General Fund revenue before transfers is projected to be</a:t>
            </a:r>
            <a:r>
              <a:rPr lang="en-US" dirty="0">
                <a:solidFill>
                  <a:schemeClr val="tx1"/>
                </a:solidFill>
              </a:rPr>
              <a:t> </a:t>
            </a:r>
            <a:r>
              <a:rPr lang="en-US" b="1" dirty="0">
                <a:solidFill>
                  <a:schemeClr val="tx1"/>
                </a:solidFill>
                <a:latin typeface="+mn-lt"/>
              </a:rPr>
              <a:t>$30,540,346. </a:t>
            </a:r>
            <a:r>
              <a:rPr lang="en-US" dirty="0">
                <a:solidFill>
                  <a:schemeClr val="tx1"/>
                </a:solidFill>
                <a:latin typeface="+mn-lt"/>
              </a:rPr>
              <a:t>(FY22 is $28,975,888 ), from taxes, fees, recovered costs, grants, and state funding,  (5.4% increase)</a:t>
            </a:r>
          </a:p>
          <a:p>
            <a:pPr marL="0" indent="0">
              <a:buNone/>
            </a:pPr>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15</a:t>
            </a:fld>
            <a:endParaRPr lang="en-US"/>
          </a:p>
        </p:txBody>
      </p:sp>
    </p:spTree>
    <p:extLst>
      <p:ext uri="{BB962C8B-B14F-4D97-AF65-F5344CB8AC3E}">
        <p14:creationId xmlns:p14="http://schemas.microsoft.com/office/powerpoint/2010/main" val="933287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600200"/>
          </a:xfrm>
        </p:spPr>
        <p:txBody>
          <a:bodyPr/>
          <a:lstStyle/>
          <a:p>
            <a:pPr algn="l"/>
            <a:r>
              <a:rPr lang="en-US" sz="4800" u="sng" dirty="0">
                <a:solidFill>
                  <a:schemeClr val="tx1"/>
                </a:solidFill>
                <a:effectLst/>
              </a:rPr>
              <a:t>Revenue Analysis</a:t>
            </a:r>
            <a:br>
              <a:rPr lang="en-US" dirty="0">
                <a:solidFill>
                  <a:schemeClr val="tx1"/>
                </a:solidFill>
              </a:rPr>
            </a:br>
            <a:r>
              <a:rPr lang="en-US" sz="2400" b="1" dirty="0">
                <a:solidFill>
                  <a:schemeClr val="tx1"/>
                </a:solidFill>
              </a:rPr>
              <a:t>Unassigned Fund Balance- GF</a:t>
            </a:r>
          </a:p>
        </p:txBody>
      </p:sp>
      <p:sp>
        <p:nvSpPr>
          <p:cNvPr id="3" name="Content Placeholder 2"/>
          <p:cNvSpPr>
            <a:spLocks noGrp="1"/>
          </p:cNvSpPr>
          <p:nvPr>
            <p:ph idx="1"/>
          </p:nvPr>
        </p:nvSpPr>
        <p:spPr>
          <a:xfrm>
            <a:off x="457200" y="1905000"/>
            <a:ext cx="8229600" cy="4221163"/>
          </a:xfrm>
        </p:spPr>
        <p:txBody>
          <a:bodyPr/>
          <a:lstStyle/>
          <a:p>
            <a:r>
              <a:rPr lang="en-US" dirty="0">
                <a:solidFill>
                  <a:schemeClr val="tx1"/>
                </a:solidFill>
                <a:latin typeface="+mn-lt"/>
              </a:rPr>
              <a:t>Audited EOY FY21 unassigned FB is $7,574,286</a:t>
            </a:r>
          </a:p>
          <a:p>
            <a:pPr marL="0" indent="0">
              <a:buNone/>
            </a:pPr>
            <a:endParaRPr lang="en-US" dirty="0">
              <a:solidFill>
                <a:schemeClr val="tx1"/>
              </a:solidFill>
              <a:latin typeface="+mn-lt"/>
            </a:endParaRPr>
          </a:p>
          <a:p>
            <a:r>
              <a:rPr lang="en-US" dirty="0">
                <a:solidFill>
                  <a:schemeClr val="tx1"/>
                </a:solidFill>
                <a:latin typeface="+mn-lt"/>
              </a:rPr>
              <a:t>FY23 proposed GF budget is $</a:t>
            </a:r>
            <a:r>
              <a:rPr lang="en-US" b="1" dirty="0">
                <a:solidFill>
                  <a:schemeClr val="tx1"/>
                </a:solidFill>
                <a:latin typeface="+mn-lt"/>
              </a:rPr>
              <a:t>37,406,307</a:t>
            </a:r>
            <a:r>
              <a:rPr lang="en-US" dirty="0">
                <a:solidFill>
                  <a:schemeClr val="tx1"/>
                </a:solidFill>
                <a:latin typeface="+mn-lt"/>
              </a:rPr>
              <a:t>.  10% reserve policy requirement is $3,740,630.</a:t>
            </a:r>
          </a:p>
          <a:p>
            <a:pPr marL="0" indent="0">
              <a:buNone/>
            </a:pPr>
            <a:endParaRPr lang="en-US" dirty="0">
              <a:solidFill>
                <a:schemeClr val="tx1"/>
              </a:solidFill>
              <a:latin typeface="+mn-lt"/>
            </a:endParaRPr>
          </a:p>
          <a:p>
            <a:r>
              <a:rPr lang="en-US" dirty="0">
                <a:solidFill>
                  <a:schemeClr val="tx1"/>
                </a:solidFill>
                <a:latin typeface="+mn-lt"/>
              </a:rPr>
              <a:t>Available unassigned FB of $7,574,286 less FY23 reserve requirement of $3,740,630, leaves available </a:t>
            </a:r>
            <a:r>
              <a:rPr lang="en-US" b="1" dirty="0">
                <a:solidFill>
                  <a:schemeClr val="tx1"/>
                </a:solidFill>
                <a:latin typeface="+mn-lt"/>
              </a:rPr>
              <a:t>GF FB transfer of $3,833,656 to maintain 10% reserve</a:t>
            </a:r>
            <a:r>
              <a:rPr lang="en-US" b="1" dirty="0">
                <a:solidFill>
                  <a:srgbClr val="FF0000"/>
                </a:solidFill>
                <a:latin typeface="+mn-lt"/>
              </a:rPr>
              <a:t>.</a:t>
            </a:r>
          </a:p>
          <a:p>
            <a:pPr marL="0" indent="0">
              <a:buNone/>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16</a:t>
            </a:fld>
            <a:endParaRPr lang="en-US"/>
          </a:p>
        </p:txBody>
      </p:sp>
    </p:spTree>
    <p:extLst>
      <p:ext uri="{BB962C8B-B14F-4D97-AF65-F5344CB8AC3E}">
        <p14:creationId xmlns:p14="http://schemas.microsoft.com/office/powerpoint/2010/main" val="759150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u="sng" dirty="0">
                <a:solidFill>
                  <a:schemeClr val="tx1"/>
                </a:solidFill>
                <a:effectLst/>
              </a:rPr>
              <a:t>Revenue Analysis</a:t>
            </a:r>
          </a:p>
        </p:txBody>
      </p:sp>
      <p:sp>
        <p:nvSpPr>
          <p:cNvPr id="3" name="Content Placeholder 2"/>
          <p:cNvSpPr>
            <a:spLocks noGrp="1"/>
          </p:cNvSpPr>
          <p:nvPr>
            <p:ph idx="1"/>
          </p:nvPr>
        </p:nvSpPr>
        <p:spPr/>
        <p:txBody>
          <a:bodyPr>
            <a:normAutofit/>
          </a:bodyPr>
          <a:lstStyle/>
          <a:p>
            <a:pPr marL="0" indent="0">
              <a:lnSpc>
                <a:spcPct val="110000"/>
              </a:lnSpc>
              <a:buNone/>
            </a:pPr>
            <a:r>
              <a:rPr lang="en-US" b="1" dirty="0">
                <a:solidFill>
                  <a:schemeClr val="tx1"/>
                </a:solidFill>
                <a:latin typeface="+mn-lt"/>
              </a:rPr>
              <a:t>Utilities – Cash Reserve Policies</a:t>
            </a:r>
          </a:p>
          <a:p>
            <a:pPr marL="0" indent="0">
              <a:lnSpc>
                <a:spcPct val="110000"/>
              </a:lnSpc>
              <a:buNone/>
            </a:pPr>
            <a:r>
              <a:rPr lang="en-US" sz="2200" dirty="0">
                <a:solidFill>
                  <a:schemeClr val="tx1"/>
                </a:solidFill>
                <a:latin typeface="+mn-lt"/>
              </a:rPr>
              <a:t>            </a:t>
            </a:r>
            <a:r>
              <a:rPr lang="en-US" sz="2200" u="sng" dirty="0">
                <a:solidFill>
                  <a:schemeClr val="tx1"/>
                </a:solidFill>
                <a:latin typeface="+mn-lt"/>
              </a:rPr>
              <a:t>EOY20 Audited</a:t>
            </a:r>
            <a:r>
              <a:rPr lang="en-US" sz="2200" dirty="0">
                <a:solidFill>
                  <a:schemeClr val="tx1"/>
                </a:solidFill>
                <a:latin typeface="+mn-lt"/>
              </a:rPr>
              <a:t>   </a:t>
            </a:r>
            <a:r>
              <a:rPr lang="en-US" sz="2200" u="sng" dirty="0">
                <a:solidFill>
                  <a:schemeClr val="tx1"/>
                </a:solidFill>
                <a:latin typeface="+mn-lt"/>
              </a:rPr>
              <a:t>EOY21 Audited</a:t>
            </a:r>
            <a:r>
              <a:rPr lang="en-US" sz="2200" dirty="0">
                <a:solidFill>
                  <a:schemeClr val="tx1"/>
                </a:solidFill>
                <a:latin typeface="+mn-lt"/>
              </a:rPr>
              <a:t>  </a:t>
            </a:r>
            <a:r>
              <a:rPr lang="en-US" sz="2200" u="sng" dirty="0">
                <a:solidFill>
                  <a:schemeClr val="tx1"/>
                </a:solidFill>
                <a:latin typeface="+mn-lt"/>
              </a:rPr>
              <a:t>Cash Reserve Policy</a:t>
            </a:r>
          </a:p>
          <a:p>
            <a:pPr marL="0" indent="0">
              <a:lnSpc>
                <a:spcPct val="200000"/>
              </a:lnSpc>
              <a:buNone/>
            </a:pPr>
            <a:r>
              <a:rPr lang="en-US" sz="2200" dirty="0">
                <a:solidFill>
                  <a:schemeClr val="tx1"/>
                </a:solidFill>
                <a:latin typeface="+mn-lt"/>
              </a:rPr>
              <a:t>Electric $2,505,507 	       $1,253,201	              $4,446,737</a:t>
            </a:r>
          </a:p>
          <a:p>
            <a:pPr marL="0" indent="0">
              <a:lnSpc>
                <a:spcPct val="200000"/>
              </a:lnSpc>
              <a:buNone/>
            </a:pPr>
            <a:r>
              <a:rPr lang="en-US" sz="2200" dirty="0">
                <a:solidFill>
                  <a:schemeClr val="tx1"/>
                </a:solidFill>
                <a:latin typeface="+mn-lt"/>
              </a:rPr>
              <a:t>Water	 $2,628,150 	       $3,309,153	              $1,945,107</a:t>
            </a:r>
          </a:p>
          <a:p>
            <a:pPr marL="0" indent="0">
              <a:lnSpc>
                <a:spcPct val="200000"/>
              </a:lnSpc>
              <a:buNone/>
            </a:pPr>
            <a:r>
              <a:rPr lang="en-US" sz="2200" dirty="0">
                <a:solidFill>
                  <a:schemeClr val="tx1"/>
                </a:solidFill>
                <a:latin typeface="+mn-lt"/>
              </a:rPr>
              <a:t>Sewer	 $1,740,360 	       $1,982,557	    	 $1,775,216</a:t>
            </a:r>
          </a:p>
          <a:p>
            <a:pPr marL="0" indent="0">
              <a:lnSpc>
                <a:spcPct val="200000"/>
              </a:lnSpc>
              <a:buNone/>
            </a:pPr>
            <a:r>
              <a:rPr lang="en-US" sz="2200" dirty="0">
                <a:solidFill>
                  <a:schemeClr val="tx1"/>
                </a:solidFill>
                <a:latin typeface="+mn-lt"/>
              </a:rPr>
              <a:t>Refuse	 $4,712,005 	       $3,004,087		    $670,196         Total	 $11,586,022            $9,548,998 		  $8,837,256</a:t>
            </a:r>
          </a:p>
        </p:txBody>
      </p:sp>
      <p:sp>
        <p:nvSpPr>
          <p:cNvPr id="4" name="Slide Number Placeholder 3"/>
          <p:cNvSpPr>
            <a:spLocks noGrp="1"/>
          </p:cNvSpPr>
          <p:nvPr>
            <p:ph type="sldNum" sz="quarter" idx="12"/>
          </p:nvPr>
        </p:nvSpPr>
        <p:spPr/>
        <p:txBody>
          <a:bodyPr/>
          <a:lstStyle/>
          <a:p>
            <a:fld id="{A8DBA3A1-31BE-45C3-8170-7B3D77EE5BDC}" type="slidenum">
              <a:rPr lang="en-US" smtClean="0"/>
              <a:t>17</a:t>
            </a:fld>
            <a:endParaRPr lang="en-US"/>
          </a:p>
        </p:txBody>
      </p:sp>
    </p:spTree>
    <p:extLst>
      <p:ext uri="{BB962C8B-B14F-4D97-AF65-F5344CB8AC3E}">
        <p14:creationId xmlns:p14="http://schemas.microsoft.com/office/powerpoint/2010/main" val="2768062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76400"/>
          </a:xfrm>
        </p:spPr>
        <p:txBody>
          <a:bodyPr>
            <a:normAutofit/>
          </a:bodyPr>
          <a:lstStyle/>
          <a:p>
            <a:pPr algn="l"/>
            <a:r>
              <a:rPr lang="en-US" sz="4800" u="sng" dirty="0">
                <a:solidFill>
                  <a:schemeClr val="tx1"/>
                </a:solidFill>
                <a:effectLst/>
              </a:rPr>
              <a:t>Revenue Analysis</a:t>
            </a:r>
            <a:br>
              <a:rPr lang="en-US" sz="4800" dirty="0">
                <a:solidFill>
                  <a:schemeClr val="tx1"/>
                </a:solidFill>
              </a:rPr>
            </a:br>
            <a:r>
              <a:rPr lang="en-US" sz="2700" b="1" dirty="0">
                <a:solidFill>
                  <a:schemeClr val="tx1"/>
                </a:solidFill>
              </a:rPr>
              <a:t>Available</a:t>
            </a:r>
            <a:r>
              <a:rPr lang="en-US" sz="2700" b="1" dirty="0">
                <a:solidFill>
                  <a:schemeClr val="tx1"/>
                </a:solidFill>
                <a:effectLst/>
              </a:rPr>
              <a:t> Transfer From Utilities to GF</a:t>
            </a:r>
          </a:p>
        </p:txBody>
      </p:sp>
      <p:sp>
        <p:nvSpPr>
          <p:cNvPr id="3" name="Content Placeholder 2"/>
          <p:cNvSpPr>
            <a:spLocks noGrp="1"/>
          </p:cNvSpPr>
          <p:nvPr>
            <p:ph idx="1"/>
          </p:nvPr>
        </p:nvSpPr>
        <p:spPr>
          <a:xfrm>
            <a:off x="457200" y="1600200"/>
            <a:ext cx="8229600" cy="4876800"/>
          </a:xfrm>
        </p:spPr>
        <p:txBody>
          <a:bodyPr>
            <a:normAutofit/>
          </a:bodyPr>
          <a:lstStyle/>
          <a:p>
            <a:pPr marL="114300" indent="0">
              <a:buNone/>
            </a:pPr>
            <a:endParaRPr lang="en-US" sz="2000" dirty="0">
              <a:latin typeface="+mn-lt"/>
            </a:endParaRPr>
          </a:p>
          <a:p>
            <a:pPr marL="457200"/>
            <a:r>
              <a:rPr lang="en-US" dirty="0">
                <a:solidFill>
                  <a:schemeClr val="tx1"/>
                </a:solidFill>
                <a:latin typeface="+mn-lt"/>
              </a:rPr>
              <a:t>No FY23 transfer from Electric, Water, Sewer, Refuse, or Telecom is proposed.  </a:t>
            </a:r>
          </a:p>
          <a:p>
            <a:pPr marL="457200"/>
            <a:r>
              <a:rPr lang="en-US" dirty="0">
                <a:solidFill>
                  <a:schemeClr val="tx1"/>
                </a:solidFill>
                <a:latin typeface="+mn-lt"/>
              </a:rPr>
              <a:t>Electric is significantly under the recommended reserve requirement and is expected to remain so for the near future.</a:t>
            </a:r>
          </a:p>
          <a:p>
            <a:pPr marL="457200"/>
            <a:r>
              <a:rPr lang="en-US" dirty="0">
                <a:solidFill>
                  <a:schemeClr val="tx1"/>
                </a:solidFill>
                <a:latin typeface="+mn-lt"/>
              </a:rPr>
              <a:t>Water/Sewer must continue to maintain cash reserve requirements in addition to a required revenue/expense ratio related to VRA financing of debt service.  </a:t>
            </a:r>
          </a:p>
          <a:p>
            <a:pPr marL="457200"/>
            <a:r>
              <a:rPr lang="en-US" dirty="0">
                <a:solidFill>
                  <a:schemeClr val="tx1"/>
                </a:solidFill>
                <a:latin typeface="+mn-lt"/>
              </a:rPr>
              <a:t>Refuse cash reserve (audited) includes required funding to comply with post-closure monitoring costs.  Costs are expected to decline in the future.</a:t>
            </a:r>
          </a:p>
        </p:txBody>
      </p:sp>
      <p:sp>
        <p:nvSpPr>
          <p:cNvPr id="4" name="Slide Number Placeholder 3"/>
          <p:cNvSpPr>
            <a:spLocks noGrp="1"/>
          </p:cNvSpPr>
          <p:nvPr>
            <p:ph type="sldNum" sz="quarter" idx="12"/>
          </p:nvPr>
        </p:nvSpPr>
        <p:spPr/>
        <p:txBody>
          <a:bodyPr/>
          <a:lstStyle/>
          <a:p>
            <a:fld id="{A8DBA3A1-31BE-45C3-8170-7B3D77EE5BDC}" type="slidenum">
              <a:rPr lang="en-US" smtClean="0"/>
              <a:t>18</a:t>
            </a:fld>
            <a:endParaRPr lang="en-US"/>
          </a:p>
        </p:txBody>
      </p:sp>
    </p:spTree>
    <p:extLst>
      <p:ext uri="{BB962C8B-B14F-4D97-AF65-F5344CB8AC3E}">
        <p14:creationId xmlns:p14="http://schemas.microsoft.com/office/powerpoint/2010/main" val="2313905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u="sng" dirty="0">
                <a:solidFill>
                  <a:schemeClr val="tx1"/>
                </a:solidFill>
                <a:effectLst/>
              </a:rPr>
              <a:t>Utilities – Cash Reserves</a:t>
            </a:r>
            <a:br>
              <a:rPr lang="en-US" sz="4800" dirty="0">
                <a:solidFill>
                  <a:schemeClr val="tx1"/>
                </a:solidFill>
              </a:rPr>
            </a:br>
            <a:r>
              <a:rPr lang="en-US" sz="2800" b="1" dirty="0">
                <a:solidFill>
                  <a:schemeClr val="tx1"/>
                </a:solidFill>
                <a:effectLst/>
              </a:rPr>
              <a:t>EOY FY21 vs Current Policy Recommendation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33161813"/>
              </p:ext>
            </p:extLst>
          </p:nvPr>
        </p:nvGraphicFramePr>
        <p:xfrm>
          <a:off x="457200" y="1911350"/>
          <a:ext cx="76200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19</a:t>
            </a:fld>
            <a:endParaRPr lang="en-US"/>
          </a:p>
        </p:txBody>
      </p:sp>
    </p:spTree>
    <p:extLst>
      <p:ext uri="{BB962C8B-B14F-4D97-AF65-F5344CB8AC3E}">
        <p14:creationId xmlns:p14="http://schemas.microsoft.com/office/powerpoint/2010/main" val="202392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pPr algn="l"/>
            <a:r>
              <a:rPr lang="en-US" sz="4800" dirty="0">
                <a:solidFill>
                  <a:schemeClr val="tx1"/>
                </a:solidFill>
                <a:effectLst/>
              </a:rPr>
              <a:t>Introduction</a:t>
            </a:r>
          </a:p>
        </p:txBody>
      </p:sp>
      <p:sp>
        <p:nvSpPr>
          <p:cNvPr id="3" name="Content Placeholder 2"/>
          <p:cNvSpPr>
            <a:spLocks noGrp="1"/>
          </p:cNvSpPr>
          <p:nvPr>
            <p:ph idx="1"/>
          </p:nvPr>
        </p:nvSpPr>
        <p:spPr>
          <a:xfrm>
            <a:off x="425354" y="1295400"/>
            <a:ext cx="8032845" cy="5029200"/>
          </a:xfrm>
        </p:spPr>
        <p:txBody>
          <a:bodyPr>
            <a:noAutofit/>
          </a:bodyPr>
          <a:lstStyle/>
          <a:p>
            <a:pPr marL="0" indent="0">
              <a:buNone/>
            </a:pPr>
            <a:r>
              <a:rPr lang="en-US" sz="1600" dirty="0">
                <a:solidFill>
                  <a:schemeClr val="tx1"/>
                </a:solidFill>
                <a:latin typeface="+mn-lt"/>
                <a:ea typeface="Tahoma" panose="020B0604030504040204" pitchFamily="34" charset="0"/>
                <a:cs typeface="Tahoma" panose="020B0604030504040204" pitchFamily="34" charset="0"/>
              </a:rPr>
              <a:t>The proposed FY23 budget is a recommended financial plan for the City of Martinsville for the period from July 1, 2022 through June 30, 2023, and is the culmination of a process that began in late 2021 with the completion of the FY21 audit.</a:t>
            </a:r>
          </a:p>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a:p>
            <a:pPr marL="0" indent="0">
              <a:buNone/>
            </a:pPr>
            <a:r>
              <a:rPr lang="en-US" sz="1600" dirty="0">
                <a:solidFill>
                  <a:schemeClr val="tx1"/>
                </a:solidFill>
                <a:latin typeface="+mn-lt"/>
                <a:ea typeface="Tahoma" panose="020B0604030504040204" pitchFamily="34" charset="0"/>
                <a:cs typeface="Tahoma" panose="020B0604030504040204" pitchFamily="34" charset="0"/>
              </a:rPr>
              <a:t>Developing the budget requires that both revenue and expenditures be projected for an approximate 15 - 18 month period and much can happen within that timeframe.  The process is challenging and as we’ve seen in the development of prior budgets, we see many of the same key issues over and over again:</a:t>
            </a:r>
          </a:p>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a:p>
            <a:pPr marL="754380" lvl="1" indent="-457200"/>
            <a:r>
              <a:rPr lang="en-US" dirty="0">
                <a:solidFill>
                  <a:schemeClr val="tx1"/>
                </a:solidFill>
                <a:latin typeface="+mn-lt"/>
                <a:ea typeface="Tahoma" panose="020B0604030504040204" pitchFamily="34" charset="0"/>
                <a:cs typeface="Tahoma" panose="020B0604030504040204" pitchFamily="34" charset="0"/>
              </a:rPr>
              <a:t>Budget requests exceeding available resources</a:t>
            </a:r>
          </a:p>
          <a:p>
            <a:pPr marL="754380" lvl="1" indent="-457200"/>
            <a:r>
              <a:rPr lang="en-US" dirty="0">
                <a:solidFill>
                  <a:schemeClr val="tx1"/>
                </a:solidFill>
                <a:latin typeface="+mn-lt"/>
                <a:ea typeface="Tahoma" panose="020B0604030504040204" pitchFamily="34" charset="0"/>
                <a:cs typeface="Tahoma" panose="020B0604030504040204" pitchFamily="34" charset="0"/>
              </a:rPr>
              <a:t>Uncertainty regarding State fiscal policies</a:t>
            </a:r>
          </a:p>
          <a:p>
            <a:pPr marL="754380" lvl="1" indent="-457200"/>
            <a:r>
              <a:rPr lang="en-US" dirty="0">
                <a:solidFill>
                  <a:schemeClr val="tx1"/>
                </a:solidFill>
                <a:latin typeface="+mn-lt"/>
                <a:ea typeface="Tahoma" panose="020B0604030504040204" pitchFamily="34" charset="0"/>
                <a:cs typeface="Tahoma" panose="020B0604030504040204" pitchFamily="34" charset="0"/>
              </a:rPr>
              <a:t>Best and effective use of fund and reserve balances</a:t>
            </a:r>
          </a:p>
          <a:p>
            <a:pPr marL="754380" lvl="1" indent="-457200"/>
            <a:r>
              <a:rPr lang="en-US" dirty="0">
                <a:solidFill>
                  <a:schemeClr val="tx1"/>
                </a:solidFill>
                <a:latin typeface="+mn-lt"/>
                <a:ea typeface="Tahoma" panose="020B0604030504040204" pitchFamily="34" charset="0"/>
                <a:cs typeface="Tahoma" panose="020B0604030504040204" pitchFamily="34" charset="0"/>
              </a:rPr>
              <a:t>How best to allocate limited resources to cover a wide array of needs</a:t>
            </a:r>
          </a:p>
          <a:p>
            <a:pPr marL="754380" lvl="1" indent="-457200"/>
            <a:r>
              <a:rPr lang="en-US" dirty="0">
                <a:solidFill>
                  <a:schemeClr val="tx1"/>
                </a:solidFill>
                <a:latin typeface="+mn-lt"/>
                <a:ea typeface="Tahoma" panose="020B0604030504040204" pitchFamily="34" charset="0"/>
                <a:cs typeface="Tahoma" panose="020B0604030504040204" pitchFamily="34" charset="0"/>
              </a:rPr>
              <a:t>Balancing adjustments to taxes, rates, and fees to adequately cover expenses with needs and what citizens can afford</a:t>
            </a:r>
          </a:p>
          <a:p>
            <a:pPr marL="457200" indent="-457200"/>
            <a:endParaRPr lang="en-US" sz="1600" dirty="0">
              <a:solidFill>
                <a:schemeClr val="tx1"/>
              </a:solidFill>
              <a:latin typeface="+mn-lt"/>
              <a:ea typeface="Tahoma" panose="020B0604030504040204" pitchFamily="34" charset="0"/>
              <a:cs typeface="Tahoma" panose="020B0604030504040204" pitchFamily="34" charset="0"/>
            </a:endParaRPr>
          </a:p>
          <a:p>
            <a:pPr marL="0" indent="0">
              <a:buNone/>
            </a:pPr>
            <a:r>
              <a:rPr lang="en-US" sz="1600" dirty="0">
                <a:solidFill>
                  <a:schemeClr val="tx1"/>
                </a:solidFill>
                <a:latin typeface="+mn-lt"/>
                <a:ea typeface="Tahoma" panose="020B0604030504040204" pitchFamily="34" charset="0"/>
                <a:cs typeface="Tahoma" panose="020B0604030504040204" pitchFamily="34" charset="0"/>
              </a:rPr>
              <a:t> </a:t>
            </a:r>
            <a:endParaRPr lang="en-US" sz="14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754380" lvl="1" indent="-457200"/>
            <a:endParaRPr lang="en-US" sz="1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solidFill>
                  <a:srgbClr val="FF0000"/>
                </a:solidFill>
              </a:rPr>
              <a:t>2</a:t>
            </a:fld>
            <a:endParaRPr lang="en-US">
              <a:solidFill>
                <a:srgbClr val="FF0000"/>
              </a:solidFill>
            </a:endParaRPr>
          </a:p>
        </p:txBody>
      </p:sp>
    </p:spTree>
    <p:extLst>
      <p:ext uri="{BB962C8B-B14F-4D97-AF65-F5344CB8AC3E}">
        <p14:creationId xmlns:p14="http://schemas.microsoft.com/office/powerpoint/2010/main" val="1534575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5300" u="sng" dirty="0">
                <a:solidFill>
                  <a:schemeClr val="tx1"/>
                </a:solidFill>
                <a:effectLst/>
              </a:rPr>
              <a:t>General Fund - Unassigned</a:t>
            </a:r>
            <a:br>
              <a:rPr lang="en-US" dirty="0">
                <a:solidFill>
                  <a:schemeClr val="tx1"/>
                </a:solidFill>
              </a:rPr>
            </a:br>
            <a:r>
              <a:rPr lang="en-US" sz="3100" b="1" dirty="0">
                <a:solidFill>
                  <a:schemeClr val="tx1"/>
                </a:solidFill>
                <a:effectLst/>
              </a:rPr>
              <a:t>EOY FY21 vs Current Policy Recommendation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4305004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20</a:t>
            </a:fld>
            <a:endParaRPr lang="en-US"/>
          </a:p>
        </p:txBody>
      </p:sp>
    </p:spTree>
    <p:extLst>
      <p:ext uri="{BB962C8B-B14F-4D97-AF65-F5344CB8AC3E}">
        <p14:creationId xmlns:p14="http://schemas.microsoft.com/office/powerpoint/2010/main" val="952935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u="sng" dirty="0">
                <a:solidFill>
                  <a:schemeClr val="tx1"/>
                </a:solidFill>
                <a:effectLst/>
              </a:rPr>
              <a:t>Total All Funds</a:t>
            </a:r>
            <a:br>
              <a:rPr lang="en-US" dirty="0">
                <a:solidFill>
                  <a:srgbClr val="00B0F0"/>
                </a:solidFill>
              </a:rPr>
            </a:br>
            <a:r>
              <a:rPr lang="en-US" sz="2800" b="1" dirty="0">
                <a:solidFill>
                  <a:schemeClr val="tx1"/>
                </a:solidFill>
                <a:effectLst/>
              </a:rPr>
              <a:t>EOY FY21 vs Current Policy Recommendation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84991465"/>
              </p:ext>
            </p:extLst>
          </p:nvPr>
        </p:nvGraphicFramePr>
        <p:xfrm>
          <a:off x="685800" y="16764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21</a:t>
            </a:fld>
            <a:endParaRPr lang="en-US"/>
          </a:p>
        </p:txBody>
      </p:sp>
    </p:spTree>
    <p:extLst>
      <p:ext uri="{BB962C8B-B14F-4D97-AF65-F5344CB8AC3E}">
        <p14:creationId xmlns:p14="http://schemas.microsoft.com/office/powerpoint/2010/main" val="2503891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304800"/>
          </a:xfrm>
        </p:spPr>
        <p:txBody>
          <a:bodyPr>
            <a:normAutofit fontScale="90000"/>
          </a:bodyPr>
          <a:lstStyle/>
          <a:p>
            <a:pPr algn="l"/>
            <a:br>
              <a:rPr lang="en-US" dirty="0">
                <a:solidFill>
                  <a:srgbClr val="00B050"/>
                </a:solidFill>
              </a:rPr>
            </a:br>
            <a:r>
              <a:rPr lang="en-US" sz="5300" u="sng" dirty="0">
                <a:solidFill>
                  <a:schemeClr val="tx1"/>
                </a:solidFill>
                <a:effectLst/>
              </a:rPr>
              <a:t>Expense Analysis</a:t>
            </a:r>
            <a:endParaRPr lang="en-US" sz="5300" b="1" u="sng" dirty="0">
              <a:solidFill>
                <a:schemeClr val="tx1"/>
              </a:solidFill>
              <a:effectLst/>
            </a:endParaRPr>
          </a:p>
        </p:txBody>
      </p:sp>
      <p:sp>
        <p:nvSpPr>
          <p:cNvPr id="3" name="Content Placeholder 2"/>
          <p:cNvSpPr>
            <a:spLocks noGrp="1"/>
          </p:cNvSpPr>
          <p:nvPr>
            <p:ph idx="1"/>
          </p:nvPr>
        </p:nvSpPr>
        <p:spPr>
          <a:xfrm>
            <a:off x="457200" y="1600201"/>
            <a:ext cx="8229600" cy="4191000"/>
          </a:xfrm>
        </p:spPr>
        <p:txBody>
          <a:bodyPr>
            <a:noAutofit/>
          </a:bodyPr>
          <a:lstStyle/>
          <a:p>
            <a:pPr marL="114300" indent="0">
              <a:buNone/>
            </a:pPr>
            <a:r>
              <a:rPr lang="en-US" dirty="0">
                <a:solidFill>
                  <a:schemeClr val="tx1"/>
                </a:solidFill>
                <a:latin typeface="+mn-lt"/>
              </a:rPr>
              <a:t>What are the City’s priorities?  </a:t>
            </a:r>
          </a:p>
          <a:p>
            <a:r>
              <a:rPr lang="en-US" dirty="0">
                <a:solidFill>
                  <a:schemeClr val="tx1"/>
                </a:solidFill>
                <a:latin typeface="+mn-lt"/>
              </a:rPr>
              <a:t>How should funds be allocated for education, public safety, economic/business development, capital, etc.?</a:t>
            </a:r>
          </a:p>
          <a:p>
            <a:r>
              <a:rPr lang="en-US" dirty="0">
                <a:solidFill>
                  <a:schemeClr val="tx1"/>
                </a:solidFill>
                <a:latin typeface="+mn-lt"/>
              </a:rPr>
              <a:t>Any changes in services or personnel?</a:t>
            </a:r>
          </a:p>
          <a:p>
            <a:r>
              <a:rPr lang="en-US" dirty="0">
                <a:solidFill>
                  <a:schemeClr val="tx1"/>
                </a:solidFill>
                <a:latin typeface="+mn-lt"/>
              </a:rPr>
              <a:t>Major projects?</a:t>
            </a:r>
          </a:p>
          <a:p>
            <a:r>
              <a:rPr lang="en-US" dirty="0">
                <a:solidFill>
                  <a:schemeClr val="tx1"/>
                </a:solidFill>
                <a:latin typeface="+mn-lt"/>
              </a:rPr>
              <a:t>Financing obligations and debt service?</a:t>
            </a:r>
          </a:p>
          <a:p>
            <a:r>
              <a:rPr lang="en-US" dirty="0">
                <a:solidFill>
                  <a:schemeClr val="tx1"/>
                </a:solidFill>
                <a:latin typeface="+mn-lt"/>
              </a:rPr>
              <a:t>Mandates?</a:t>
            </a:r>
          </a:p>
          <a:p>
            <a:endParaRPr lang="en-US" dirty="0">
              <a:solidFill>
                <a:schemeClr val="tx1"/>
              </a:solidFill>
              <a:latin typeface="+mn-lt"/>
            </a:endParaRPr>
          </a:p>
          <a:p>
            <a:r>
              <a:rPr lang="en-US" b="1" u="sng" dirty="0">
                <a:solidFill>
                  <a:schemeClr val="tx1"/>
                </a:solidFill>
                <a:latin typeface="+mn-lt"/>
              </a:rPr>
              <a:t>How to allocate available resources efficiently, fairly, and adequately?</a:t>
            </a:r>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22</a:t>
            </a:fld>
            <a:endParaRPr lang="en-US"/>
          </a:p>
        </p:txBody>
      </p:sp>
    </p:spTree>
    <p:extLst>
      <p:ext uri="{BB962C8B-B14F-4D97-AF65-F5344CB8AC3E}">
        <p14:creationId xmlns:p14="http://schemas.microsoft.com/office/powerpoint/2010/main" val="3184478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solidFill>
                  <a:schemeClr val="tx1"/>
                </a:solidFill>
                <a:effectLst/>
              </a:rPr>
              <a:t>FY23 Proposed Budget</a:t>
            </a:r>
            <a:r>
              <a:rPr lang="en-US" dirty="0"/>
              <a:t>	</a:t>
            </a:r>
          </a:p>
        </p:txBody>
      </p:sp>
      <p:sp>
        <p:nvSpPr>
          <p:cNvPr id="3" name="Content Placeholder 2"/>
          <p:cNvSpPr>
            <a:spLocks noGrp="1"/>
          </p:cNvSpPr>
          <p:nvPr>
            <p:ph idx="1"/>
          </p:nvPr>
        </p:nvSpPr>
        <p:spPr/>
        <p:txBody>
          <a:bodyPr/>
          <a:lstStyle/>
          <a:p>
            <a:pPr marL="0" indent="0">
              <a:buNone/>
            </a:pPr>
            <a:endParaRPr lang="en-US" dirty="0">
              <a:solidFill>
                <a:schemeClr val="tx1"/>
              </a:solidFill>
            </a:endParaRPr>
          </a:p>
          <a:p>
            <a:pPr marL="0" indent="0" algn="ctr">
              <a:buNone/>
            </a:pPr>
            <a:r>
              <a:rPr lang="en-US" sz="3200" b="1" dirty="0">
                <a:solidFill>
                  <a:schemeClr val="tx1"/>
                </a:solidFill>
                <a:latin typeface="+mn-lt"/>
              </a:rPr>
              <a:t>Budget Details</a:t>
            </a:r>
          </a:p>
          <a:p>
            <a:pPr marL="0" indent="0" algn="ctr">
              <a:buNone/>
            </a:pPr>
            <a:r>
              <a:rPr lang="en-US" sz="3200" b="1" dirty="0">
                <a:solidFill>
                  <a:schemeClr val="tx1"/>
                </a:solidFill>
                <a:latin typeface="+mn-lt"/>
              </a:rPr>
              <a:t>What’s Included?</a:t>
            </a:r>
          </a:p>
          <a:p>
            <a:pPr marL="0" indent="0" algn="ctr">
              <a:buNone/>
            </a:pPr>
            <a:r>
              <a:rPr lang="en-US" sz="3200" b="1" dirty="0">
                <a:solidFill>
                  <a:schemeClr val="tx1"/>
                </a:solidFill>
                <a:latin typeface="+mn-lt"/>
              </a:rPr>
              <a:t>Taxes, Rates, Fees</a:t>
            </a:r>
          </a:p>
          <a:p>
            <a:pPr marL="0" indent="0" algn="ctr">
              <a:buNone/>
            </a:pPr>
            <a:r>
              <a:rPr lang="en-US" sz="3200" b="1" dirty="0">
                <a:solidFill>
                  <a:schemeClr val="tx1"/>
                </a:solidFill>
                <a:latin typeface="+mn-lt"/>
              </a:rPr>
              <a:t>General Fund</a:t>
            </a:r>
          </a:p>
          <a:p>
            <a:pPr marL="0" indent="0" algn="ctr">
              <a:buNone/>
            </a:pPr>
            <a:r>
              <a:rPr lang="en-US" sz="3200" b="1" dirty="0">
                <a:solidFill>
                  <a:schemeClr val="tx1"/>
                </a:solidFill>
                <a:latin typeface="+mn-lt"/>
              </a:rPr>
              <a:t>Enterprise Funds</a:t>
            </a:r>
          </a:p>
        </p:txBody>
      </p:sp>
      <p:sp>
        <p:nvSpPr>
          <p:cNvPr id="4" name="Slide Number Placeholder 3"/>
          <p:cNvSpPr>
            <a:spLocks noGrp="1"/>
          </p:cNvSpPr>
          <p:nvPr>
            <p:ph type="sldNum" sz="quarter" idx="12"/>
          </p:nvPr>
        </p:nvSpPr>
        <p:spPr/>
        <p:txBody>
          <a:bodyPr/>
          <a:lstStyle/>
          <a:p>
            <a:fld id="{A8DBA3A1-31BE-45C3-8170-7B3D77EE5BDC}" type="slidenum">
              <a:rPr lang="en-US" smtClean="0"/>
              <a:t>23</a:t>
            </a:fld>
            <a:endParaRPr lang="en-US"/>
          </a:p>
        </p:txBody>
      </p:sp>
      <p:graphicFrame>
        <p:nvGraphicFramePr>
          <p:cNvPr id="5" name="Object 4"/>
          <p:cNvGraphicFramePr>
            <a:graphicFrameLocks noChangeAspect="1"/>
          </p:cNvGraphicFramePr>
          <p:nvPr>
            <p:extLst/>
          </p:nvPr>
        </p:nvGraphicFramePr>
        <p:xfrm>
          <a:off x="5105400" y="5334000"/>
          <a:ext cx="3276600" cy="617538"/>
        </p:xfrm>
        <a:graphic>
          <a:graphicData uri="http://schemas.openxmlformats.org/presentationml/2006/ole">
            <mc:AlternateContent xmlns:mc="http://schemas.openxmlformats.org/markup-compatibility/2006">
              <mc:Choice xmlns:v="urn:schemas-microsoft-com:vml" Requires="v">
                <p:oleObj spid="_x0000_s3154" r:id="rId3" imgW="3172268" imgH="685714" progId="">
                  <p:embed/>
                </p:oleObj>
              </mc:Choice>
              <mc:Fallback>
                <p:oleObj r:id="rId3" imgW="3172268" imgH="685714" progId="">
                  <p:embed/>
                  <p:pic>
                    <p:nvPicPr>
                      <p:cNvPr id="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5334000"/>
                        <a:ext cx="3276600"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55103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solidFill>
                  <a:schemeClr val="tx1"/>
                </a:solidFill>
                <a:effectLst/>
              </a:rPr>
              <a:t>FY23 Proposed Budget</a:t>
            </a:r>
          </a:p>
        </p:txBody>
      </p:sp>
      <p:sp>
        <p:nvSpPr>
          <p:cNvPr id="4" name="Slide Number Placeholder 3"/>
          <p:cNvSpPr>
            <a:spLocks noGrp="1"/>
          </p:cNvSpPr>
          <p:nvPr>
            <p:ph type="sldNum" sz="quarter" idx="12"/>
          </p:nvPr>
        </p:nvSpPr>
        <p:spPr/>
        <p:txBody>
          <a:bodyPr/>
          <a:lstStyle/>
          <a:p>
            <a:fld id="{A8DBA3A1-31BE-45C3-8170-7B3D77EE5BDC}" type="slidenum">
              <a:rPr lang="en-US" smtClean="0"/>
              <a:t>24</a:t>
            </a:fld>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32090229"/>
              </p:ext>
            </p:extLst>
          </p:nvPr>
        </p:nvGraphicFramePr>
        <p:xfrm>
          <a:off x="1295400" y="1828800"/>
          <a:ext cx="6400801" cy="4343398"/>
        </p:xfrm>
        <a:graphic>
          <a:graphicData uri="http://schemas.openxmlformats.org/drawingml/2006/table">
            <a:tbl>
              <a:tblPr>
                <a:tableStyleId>{5C22544A-7EE6-4342-B048-85BDC9FD1C3A}</a:tableStyleId>
              </a:tblPr>
              <a:tblGrid>
                <a:gridCol w="1940185">
                  <a:extLst>
                    <a:ext uri="{9D8B030D-6E8A-4147-A177-3AD203B41FA5}">
                      <a16:colId xmlns:a16="http://schemas.microsoft.com/office/drawing/2014/main" val="734247212"/>
                    </a:ext>
                  </a:extLst>
                </a:gridCol>
                <a:gridCol w="1142353">
                  <a:extLst>
                    <a:ext uri="{9D8B030D-6E8A-4147-A177-3AD203B41FA5}">
                      <a16:colId xmlns:a16="http://schemas.microsoft.com/office/drawing/2014/main" val="236970463"/>
                    </a:ext>
                  </a:extLst>
                </a:gridCol>
                <a:gridCol w="1142353">
                  <a:extLst>
                    <a:ext uri="{9D8B030D-6E8A-4147-A177-3AD203B41FA5}">
                      <a16:colId xmlns:a16="http://schemas.microsoft.com/office/drawing/2014/main" val="2884121959"/>
                    </a:ext>
                  </a:extLst>
                </a:gridCol>
                <a:gridCol w="1033557">
                  <a:extLst>
                    <a:ext uri="{9D8B030D-6E8A-4147-A177-3AD203B41FA5}">
                      <a16:colId xmlns:a16="http://schemas.microsoft.com/office/drawing/2014/main" val="2476068811"/>
                    </a:ext>
                  </a:extLst>
                </a:gridCol>
                <a:gridCol w="1142353">
                  <a:extLst>
                    <a:ext uri="{9D8B030D-6E8A-4147-A177-3AD203B41FA5}">
                      <a16:colId xmlns:a16="http://schemas.microsoft.com/office/drawing/2014/main" val="3722880190"/>
                    </a:ext>
                  </a:extLst>
                </a:gridCol>
              </a:tblGrid>
              <a:tr h="255494">
                <a:tc>
                  <a:txBody>
                    <a:bodyPr/>
                    <a:lstStyle/>
                    <a:p>
                      <a:pPr algn="ctr" fontAlgn="b"/>
                      <a:endParaRPr lang="en-US" sz="1400" b="0" i="0" u="none" strike="noStrike" dirty="0">
                        <a:solidFill>
                          <a:srgbClr val="000000"/>
                        </a:solidFill>
                        <a:effectLst/>
                        <a:latin typeface="+mn-lt"/>
                      </a:endParaRPr>
                    </a:p>
                  </a:txBody>
                  <a:tcPr marL="7620" marR="7620" marT="7620" marB="0" anchor="b"/>
                </a:tc>
                <a:tc>
                  <a:txBody>
                    <a:bodyPr/>
                    <a:lstStyle/>
                    <a:p>
                      <a:pPr algn="ctr" fontAlgn="b"/>
                      <a:endParaRPr lang="en-US" sz="1400" b="0" i="0" u="none" strike="noStrike">
                        <a:solidFill>
                          <a:srgbClr val="000000"/>
                        </a:solidFill>
                        <a:effectLst/>
                        <a:latin typeface="+mn-lt"/>
                      </a:endParaRPr>
                    </a:p>
                  </a:txBody>
                  <a:tcPr marL="7620" marR="7620" marT="7620" marB="0" anchor="b"/>
                </a:tc>
                <a:tc>
                  <a:txBody>
                    <a:bodyPr/>
                    <a:lstStyle/>
                    <a:p>
                      <a:pPr algn="ctr" fontAlgn="b"/>
                      <a:endParaRPr lang="en-US" sz="1400" b="0" i="0" u="none" strike="noStrike">
                        <a:solidFill>
                          <a:srgbClr val="000000"/>
                        </a:solidFill>
                        <a:effectLst/>
                        <a:latin typeface="+mn-lt"/>
                      </a:endParaRPr>
                    </a:p>
                  </a:txBody>
                  <a:tcPr marL="7620" marR="7620" marT="7620" marB="0" anchor="b"/>
                </a:tc>
                <a:tc>
                  <a:txBody>
                    <a:bodyPr/>
                    <a:lstStyle/>
                    <a:p>
                      <a:pPr algn="ctr" fontAlgn="b"/>
                      <a:endParaRPr lang="en-US" sz="1400" b="0" i="0" u="none" strike="noStrike">
                        <a:solidFill>
                          <a:srgbClr val="000000"/>
                        </a:solidFill>
                        <a:effectLst/>
                        <a:latin typeface="+mn-lt"/>
                      </a:endParaRPr>
                    </a:p>
                  </a:txBody>
                  <a:tcPr marL="7620" marR="7620" marT="7620" marB="0" anchor="b"/>
                </a:tc>
                <a:tc>
                  <a:txBody>
                    <a:bodyPr/>
                    <a:lstStyle/>
                    <a:p>
                      <a:pPr algn="ctr" fontAlgn="b"/>
                      <a:r>
                        <a:rPr lang="en-US" sz="1400" u="none" strike="noStrike">
                          <a:effectLst/>
                          <a:latin typeface="+mn-lt"/>
                        </a:rPr>
                        <a:t>Changes</a:t>
                      </a:r>
                      <a:endParaRPr lang="en-US"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2613906723"/>
                  </a:ext>
                </a:extLst>
              </a:tr>
              <a:tr h="255494">
                <a:tc>
                  <a:txBody>
                    <a:bodyPr/>
                    <a:lstStyle/>
                    <a:p>
                      <a:pPr algn="ctr" fontAlgn="b"/>
                      <a:endParaRPr lang="en-US" sz="1400" b="0" i="0" u="none" strike="noStrike" dirty="0">
                        <a:solidFill>
                          <a:srgbClr val="000000"/>
                        </a:solidFill>
                        <a:effectLst/>
                        <a:latin typeface="+mn-lt"/>
                      </a:endParaRPr>
                    </a:p>
                  </a:txBody>
                  <a:tcPr marL="7620" marR="7620" marT="7620" marB="0" anchor="b"/>
                </a:tc>
                <a:tc>
                  <a:txBody>
                    <a:bodyPr/>
                    <a:lstStyle/>
                    <a:p>
                      <a:pPr algn="ctr" fontAlgn="b"/>
                      <a:r>
                        <a:rPr lang="en-US" sz="1400" u="none" strike="noStrike">
                          <a:effectLst/>
                          <a:latin typeface="+mn-lt"/>
                        </a:rPr>
                        <a:t>Original</a:t>
                      </a:r>
                      <a:endParaRPr lang="en-US" sz="1400" b="0" i="0" u="none" strike="noStrike">
                        <a:solidFill>
                          <a:srgbClr val="000000"/>
                        </a:solidFill>
                        <a:effectLst/>
                        <a:latin typeface="+mn-lt"/>
                      </a:endParaRPr>
                    </a:p>
                  </a:txBody>
                  <a:tcPr marL="7620" marR="7620" marT="7620" marB="0" anchor="b"/>
                </a:tc>
                <a:tc>
                  <a:txBody>
                    <a:bodyPr/>
                    <a:lstStyle/>
                    <a:p>
                      <a:pPr algn="ctr" fontAlgn="b"/>
                      <a:r>
                        <a:rPr lang="en-US" sz="1400" u="none" strike="noStrike">
                          <a:effectLst/>
                          <a:latin typeface="+mn-lt"/>
                        </a:rPr>
                        <a:t>Revised</a:t>
                      </a:r>
                      <a:endParaRPr lang="en-US" sz="1400" b="0" i="0" u="none" strike="noStrike">
                        <a:solidFill>
                          <a:srgbClr val="000000"/>
                        </a:solidFill>
                        <a:effectLst/>
                        <a:latin typeface="+mn-lt"/>
                      </a:endParaRPr>
                    </a:p>
                  </a:txBody>
                  <a:tcPr marL="7620" marR="7620" marT="7620" marB="0" anchor="b"/>
                </a:tc>
                <a:tc>
                  <a:txBody>
                    <a:bodyPr/>
                    <a:lstStyle/>
                    <a:p>
                      <a:pPr algn="ctr" fontAlgn="b"/>
                      <a:r>
                        <a:rPr lang="en-US" sz="1400" u="none" strike="noStrike" dirty="0">
                          <a:effectLst/>
                          <a:latin typeface="+mn-lt"/>
                        </a:rPr>
                        <a:t>Proposed</a:t>
                      </a:r>
                      <a:endParaRPr lang="en-US" sz="1400" b="0" i="0" u="none" strike="noStrike" dirty="0">
                        <a:solidFill>
                          <a:srgbClr val="000000"/>
                        </a:solidFill>
                        <a:effectLst/>
                        <a:latin typeface="+mn-lt"/>
                      </a:endParaRPr>
                    </a:p>
                  </a:txBody>
                  <a:tcPr marL="7620" marR="7620" marT="7620" marB="0" anchor="b"/>
                </a:tc>
                <a:tc>
                  <a:txBody>
                    <a:bodyPr/>
                    <a:lstStyle/>
                    <a:p>
                      <a:pPr algn="ctr" fontAlgn="b"/>
                      <a:r>
                        <a:rPr lang="en-US" sz="1400" u="none" strike="noStrike" dirty="0">
                          <a:effectLst/>
                          <a:latin typeface="+mn-lt"/>
                        </a:rPr>
                        <a:t>FY2022 to</a:t>
                      </a:r>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1589903860"/>
                  </a:ext>
                </a:extLst>
              </a:tr>
              <a:tr h="255494">
                <a:tc>
                  <a:txBody>
                    <a:bodyPr/>
                    <a:lstStyle/>
                    <a:p>
                      <a:pPr algn="ctr" fontAlgn="b"/>
                      <a:r>
                        <a:rPr lang="en-US" sz="1400" u="none" strike="noStrike" dirty="0">
                          <a:effectLst/>
                          <a:latin typeface="+mn-lt"/>
                        </a:rPr>
                        <a:t>Fund</a:t>
                      </a:r>
                      <a:endParaRPr lang="en-US" sz="1400" b="0" i="0" u="none" strike="noStrike" dirty="0">
                        <a:solidFill>
                          <a:srgbClr val="000000"/>
                        </a:solidFill>
                        <a:effectLst/>
                        <a:latin typeface="+mn-lt"/>
                      </a:endParaRPr>
                    </a:p>
                  </a:txBody>
                  <a:tcPr marL="7620" marR="7620" marT="7620" marB="0" anchor="b"/>
                </a:tc>
                <a:tc>
                  <a:txBody>
                    <a:bodyPr/>
                    <a:lstStyle/>
                    <a:p>
                      <a:pPr algn="ctr" fontAlgn="b"/>
                      <a:r>
                        <a:rPr lang="en-US" sz="1400" u="none" strike="noStrike" dirty="0">
                          <a:effectLst/>
                          <a:latin typeface="+mn-lt"/>
                        </a:rPr>
                        <a:t>FY2022</a:t>
                      </a:r>
                      <a:endParaRPr lang="en-US" sz="1400" b="0" i="0" u="none" strike="noStrike" dirty="0">
                        <a:solidFill>
                          <a:srgbClr val="000000"/>
                        </a:solidFill>
                        <a:effectLst/>
                        <a:latin typeface="+mn-lt"/>
                      </a:endParaRPr>
                    </a:p>
                  </a:txBody>
                  <a:tcPr marL="7620" marR="7620" marT="7620" marB="0" anchor="b"/>
                </a:tc>
                <a:tc>
                  <a:txBody>
                    <a:bodyPr/>
                    <a:lstStyle/>
                    <a:p>
                      <a:pPr algn="ctr" fontAlgn="b"/>
                      <a:r>
                        <a:rPr lang="en-US" sz="1400" u="none" strike="noStrike" dirty="0">
                          <a:effectLst/>
                          <a:latin typeface="+mn-lt"/>
                        </a:rPr>
                        <a:t>FY2022</a:t>
                      </a:r>
                      <a:endParaRPr lang="en-US" sz="1400" b="0" i="0" u="none" strike="noStrike" dirty="0">
                        <a:solidFill>
                          <a:srgbClr val="000000"/>
                        </a:solidFill>
                        <a:effectLst/>
                        <a:latin typeface="+mn-lt"/>
                      </a:endParaRPr>
                    </a:p>
                  </a:txBody>
                  <a:tcPr marL="7620" marR="7620" marT="7620" marB="0" anchor="b"/>
                </a:tc>
                <a:tc>
                  <a:txBody>
                    <a:bodyPr/>
                    <a:lstStyle/>
                    <a:p>
                      <a:pPr algn="ctr" fontAlgn="b"/>
                      <a:r>
                        <a:rPr lang="en-US" sz="1400" u="none" strike="noStrike" dirty="0">
                          <a:effectLst/>
                          <a:latin typeface="+mn-lt"/>
                        </a:rPr>
                        <a:t>FY2022</a:t>
                      </a:r>
                      <a:endParaRPr lang="en-US" sz="1400" b="0" i="0" u="none" strike="noStrike" dirty="0">
                        <a:solidFill>
                          <a:srgbClr val="000000"/>
                        </a:solidFill>
                        <a:effectLst/>
                        <a:latin typeface="+mn-lt"/>
                      </a:endParaRPr>
                    </a:p>
                  </a:txBody>
                  <a:tcPr marL="7620" marR="7620" marT="7620" marB="0" anchor="b"/>
                </a:tc>
                <a:tc>
                  <a:txBody>
                    <a:bodyPr/>
                    <a:lstStyle/>
                    <a:p>
                      <a:pPr algn="ctr" fontAlgn="b"/>
                      <a:r>
                        <a:rPr lang="en-US" sz="1400" u="none" strike="noStrike" dirty="0">
                          <a:effectLst/>
                          <a:latin typeface="+mn-lt"/>
                        </a:rPr>
                        <a:t>FY2023</a:t>
                      </a:r>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2844193820"/>
                  </a:ext>
                </a:extLst>
              </a:tr>
              <a:tr h="255494">
                <a:tc>
                  <a:txBody>
                    <a:bodyPr/>
                    <a:lstStyle/>
                    <a:p>
                      <a:pPr algn="l" fontAlgn="b"/>
                      <a:endParaRPr lang="en-US" sz="1400" b="0" i="0" u="none" strike="noStrike" dirty="0">
                        <a:solidFill>
                          <a:srgbClr val="000000"/>
                        </a:solidFill>
                        <a:effectLst/>
                        <a:latin typeface="+mn-lt"/>
                      </a:endParaRPr>
                    </a:p>
                  </a:txBody>
                  <a:tcPr marL="7620" marR="7620" marT="7620" marB="0" anchor="b"/>
                </a:tc>
                <a:tc>
                  <a:txBody>
                    <a:bodyPr/>
                    <a:lstStyle/>
                    <a:p>
                      <a:pPr algn="l" fontAlgn="b"/>
                      <a:endParaRPr lang="en-US" sz="1400" b="0" i="0" u="none" strike="noStrike">
                        <a:solidFill>
                          <a:srgbClr val="000000"/>
                        </a:solidFill>
                        <a:effectLst/>
                        <a:latin typeface="+mn-lt"/>
                      </a:endParaRPr>
                    </a:p>
                  </a:txBody>
                  <a:tcPr marL="7620" marR="7620" marT="7620" marB="0" anchor="b"/>
                </a:tc>
                <a:tc>
                  <a:txBody>
                    <a:bodyPr/>
                    <a:lstStyle/>
                    <a:p>
                      <a:pPr algn="l" fontAlgn="b"/>
                      <a:endParaRPr lang="en-US" sz="1400" b="0" i="0" u="none" strike="noStrike">
                        <a:solidFill>
                          <a:srgbClr val="000000"/>
                        </a:solidFill>
                        <a:effectLst/>
                        <a:latin typeface="+mn-lt"/>
                      </a:endParaRPr>
                    </a:p>
                  </a:txBody>
                  <a:tcPr marL="7620" marR="7620" marT="7620" marB="0" anchor="b"/>
                </a:tc>
                <a:tc>
                  <a:txBody>
                    <a:bodyPr/>
                    <a:lstStyle/>
                    <a:p>
                      <a:pPr algn="l" fontAlgn="b"/>
                      <a:endParaRPr lang="en-US" sz="1400" b="0" i="0" u="none" strike="noStrike">
                        <a:solidFill>
                          <a:srgbClr val="000000"/>
                        </a:solidFill>
                        <a:effectLst/>
                        <a:latin typeface="+mn-lt"/>
                      </a:endParaRPr>
                    </a:p>
                  </a:txBody>
                  <a:tcPr marL="7620" marR="7620" marT="7620" marB="0" anchor="b"/>
                </a:tc>
                <a:tc>
                  <a:txBody>
                    <a:bodyPr/>
                    <a:lstStyle/>
                    <a:p>
                      <a:pPr algn="l" fontAlgn="b"/>
                      <a:endParaRPr lang="en-US" sz="1400" b="0" i="0" u="none" strike="noStrike">
                        <a:solidFill>
                          <a:srgbClr val="000000"/>
                        </a:solidFill>
                        <a:effectLst/>
                        <a:latin typeface="+mn-lt"/>
                      </a:endParaRPr>
                    </a:p>
                  </a:txBody>
                  <a:tcPr marL="7620" marR="7620" marT="7620" marB="0" anchor="b"/>
                </a:tc>
                <a:extLst>
                  <a:ext uri="{0D108BD9-81ED-4DB2-BD59-A6C34878D82A}">
                    <a16:rowId xmlns:a16="http://schemas.microsoft.com/office/drawing/2014/main" val="839419949"/>
                  </a:ext>
                </a:extLst>
              </a:tr>
              <a:tr h="255494">
                <a:tc>
                  <a:txBody>
                    <a:bodyPr/>
                    <a:lstStyle/>
                    <a:p>
                      <a:pPr algn="l" fontAlgn="b"/>
                      <a:r>
                        <a:rPr lang="en-US" sz="1400" u="none" strike="noStrike" dirty="0">
                          <a:effectLst/>
                          <a:latin typeface="+mn-lt"/>
                        </a:rPr>
                        <a:t>General</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34,218,454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35,545,411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37,406,307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3,187,853 </a:t>
                      </a:r>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520561843"/>
                  </a:ext>
                </a:extLst>
              </a:tr>
              <a:tr h="255494">
                <a:tc>
                  <a:txBody>
                    <a:bodyPr/>
                    <a:lstStyle/>
                    <a:p>
                      <a:pPr algn="l" fontAlgn="b"/>
                      <a:r>
                        <a:rPr lang="en-US" sz="1400" u="none" strike="noStrike" dirty="0">
                          <a:solidFill>
                            <a:schemeClr val="tx1"/>
                          </a:solidFill>
                          <a:effectLst/>
                          <a:latin typeface="+mn-lt"/>
                        </a:rPr>
                        <a:t>Meals Tax</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2,472,720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2,472,720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b="0" i="0" u="none" strike="noStrike" dirty="0">
                          <a:solidFill>
                            <a:srgbClr val="000000"/>
                          </a:solidFill>
                          <a:effectLst/>
                          <a:latin typeface="+mn-lt"/>
                        </a:rPr>
                        <a:t>2,722,721</a:t>
                      </a:r>
                    </a:p>
                  </a:txBody>
                  <a:tcPr marL="7620" marR="7620" marT="7620" marB="0" anchor="b"/>
                </a:tc>
                <a:tc>
                  <a:txBody>
                    <a:bodyPr/>
                    <a:lstStyle/>
                    <a:p>
                      <a:pPr algn="r" fontAlgn="b"/>
                      <a:r>
                        <a:rPr lang="en-US" sz="1400" b="0" i="0" u="none" strike="noStrike" dirty="0">
                          <a:solidFill>
                            <a:srgbClr val="000000"/>
                          </a:solidFill>
                          <a:effectLst/>
                          <a:latin typeface="+mn-lt"/>
                        </a:rPr>
                        <a:t>250,001</a:t>
                      </a:r>
                    </a:p>
                  </a:txBody>
                  <a:tcPr marL="7620" marR="7620" marT="7620" marB="0" anchor="b"/>
                </a:tc>
                <a:extLst>
                  <a:ext uri="{0D108BD9-81ED-4DB2-BD59-A6C34878D82A}">
                    <a16:rowId xmlns:a16="http://schemas.microsoft.com/office/drawing/2014/main" val="171248992"/>
                  </a:ext>
                </a:extLst>
              </a:tr>
              <a:tr h="255494">
                <a:tc>
                  <a:txBody>
                    <a:bodyPr/>
                    <a:lstStyle/>
                    <a:p>
                      <a:pPr algn="l" fontAlgn="b"/>
                      <a:r>
                        <a:rPr lang="en-US" sz="1400" u="none" strike="noStrike" dirty="0">
                          <a:solidFill>
                            <a:schemeClr val="tx1"/>
                          </a:solidFill>
                          <a:effectLst/>
                          <a:latin typeface="+mn-lt"/>
                        </a:rPr>
                        <a:t>Capital Reserve</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889,079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1,507,093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1,450,799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b="0" i="0" u="none" strike="noStrike" dirty="0">
                          <a:solidFill>
                            <a:srgbClr val="000000"/>
                          </a:solidFill>
                          <a:effectLst/>
                          <a:latin typeface="+mn-lt"/>
                        </a:rPr>
                        <a:t>561,720</a:t>
                      </a:r>
                    </a:p>
                  </a:txBody>
                  <a:tcPr marL="7620" marR="7620" marT="7620" marB="0" anchor="b"/>
                </a:tc>
                <a:extLst>
                  <a:ext uri="{0D108BD9-81ED-4DB2-BD59-A6C34878D82A}">
                    <a16:rowId xmlns:a16="http://schemas.microsoft.com/office/drawing/2014/main" val="284500502"/>
                  </a:ext>
                </a:extLst>
              </a:tr>
              <a:tr h="255494">
                <a:tc>
                  <a:txBody>
                    <a:bodyPr/>
                    <a:lstStyle/>
                    <a:p>
                      <a:pPr algn="l" fontAlgn="b"/>
                      <a:r>
                        <a:rPr lang="en-US" sz="1400" u="none" strike="noStrike" dirty="0">
                          <a:solidFill>
                            <a:schemeClr val="tx1"/>
                          </a:solidFill>
                          <a:effectLst/>
                          <a:latin typeface="+mn-lt"/>
                        </a:rPr>
                        <a:t>Refuse</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2,764,837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2,932,337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2,271,965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(492,872) </a:t>
                      </a:r>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583030199"/>
                  </a:ext>
                </a:extLst>
              </a:tr>
              <a:tr h="255494">
                <a:tc>
                  <a:txBody>
                    <a:bodyPr/>
                    <a:lstStyle/>
                    <a:p>
                      <a:pPr algn="l" fontAlgn="b"/>
                      <a:r>
                        <a:rPr lang="en-US" sz="1400" u="none" strike="noStrike" dirty="0">
                          <a:solidFill>
                            <a:schemeClr val="tx1"/>
                          </a:solidFill>
                          <a:effectLst/>
                          <a:latin typeface="+mn-lt"/>
                        </a:rPr>
                        <a:t>Water</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4,670,263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4,753,420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4,255,275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b="0" i="0" u="none" strike="noStrike" dirty="0">
                          <a:solidFill>
                            <a:srgbClr val="000000"/>
                          </a:solidFill>
                          <a:effectLst/>
                          <a:latin typeface="+mn-lt"/>
                        </a:rPr>
                        <a:t>(414,988)</a:t>
                      </a:r>
                    </a:p>
                  </a:txBody>
                  <a:tcPr marL="7620" marR="7620" marT="7620" marB="0" anchor="b"/>
                </a:tc>
                <a:extLst>
                  <a:ext uri="{0D108BD9-81ED-4DB2-BD59-A6C34878D82A}">
                    <a16:rowId xmlns:a16="http://schemas.microsoft.com/office/drawing/2014/main" val="244213289"/>
                  </a:ext>
                </a:extLst>
              </a:tr>
              <a:tr h="255494">
                <a:tc>
                  <a:txBody>
                    <a:bodyPr/>
                    <a:lstStyle/>
                    <a:p>
                      <a:pPr algn="l" fontAlgn="b"/>
                      <a:r>
                        <a:rPr lang="en-US" sz="1400" u="none" strike="noStrike" dirty="0">
                          <a:solidFill>
                            <a:schemeClr val="tx1"/>
                          </a:solidFill>
                          <a:effectLst/>
                          <a:latin typeface="+mn-lt"/>
                        </a:rPr>
                        <a:t>Sewer</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5,369,637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5,452,160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6,216,981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b="0" i="0" u="none" strike="noStrike" dirty="0">
                          <a:solidFill>
                            <a:srgbClr val="000000"/>
                          </a:solidFill>
                          <a:effectLst/>
                          <a:latin typeface="+mn-lt"/>
                        </a:rPr>
                        <a:t>847,344</a:t>
                      </a:r>
                    </a:p>
                  </a:txBody>
                  <a:tcPr marL="7620" marR="7620" marT="7620" marB="0" anchor="b"/>
                </a:tc>
                <a:extLst>
                  <a:ext uri="{0D108BD9-81ED-4DB2-BD59-A6C34878D82A}">
                    <a16:rowId xmlns:a16="http://schemas.microsoft.com/office/drawing/2014/main" val="3482774189"/>
                  </a:ext>
                </a:extLst>
              </a:tr>
              <a:tr h="255494">
                <a:tc>
                  <a:txBody>
                    <a:bodyPr/>
                    <a:lstStyle/>
                    <a:p>
                      <a:pPr algn="l" fontAlgn="b"/>
                      <a:r>
                        <a:rPr lang="en-US" sz="1400" u="none" strike="noStrike" dirty="0">
                          <a:solidFill>
                            <a:schemeClr val="tx1"/>
                          </a:solidFill>
                          <a:effectLst/>
                          <a:latin typeface="+mn-lt"/>
                        </a:rPr>
                        <a:t>Electric</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20,833,990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21,982,353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21,356,332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b="0" i="0" u="none" strike="noStrike" dirty="0">
                          <a:solidFill>
                            <a:srgbClr val="000000"/>
                          </a:solidFill>
                          <a:effectLst/>
                          <a:latin typeface="+mn-lt"/>
                        </a:rPr>
                        <a:t>522,342</a:t>
                      </a:r>
                    </a:p>
                  </a:txBody>
                  <a:tcPr marL="7620" marR="7620" marT="7620" marB="0" anchor="b"/>
                </a:tc>
                <a:extLst>
                  <a:ext uri="{0D108BD9-81ED-4DB2-BD59-A6C34878D82A}">
                    <a16:rowId xmlns:a16="http://schemas.microsoft.com/office/drawing/2014/main" val="1287656469"/>
                  </a:ext>
                </a:extLst>
              </a:tr>
              <a:tr h="255494">
                <a:tc>
                  <a:txBody>
                    <a:bodyPr/>
                    <a:lstStyle/>
                    <a:p>
                      <a:pPr algn="l" fontAlgn="b"/>
                      <a:r>
                        <a:rPr lang="en-US" sz="1400" u="none" strike="noStrike" dirty="0">
                          <a:solidFill>
                            <a:schemeClr val="tx1"/>
                          </a:solidFill>
                          <a:effectLst/>
                          <a:latin typeface="+mn-lt"/>
                        </a:rPr>
                        <a:t>Cafeteria</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1,737,007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1,737,007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2,293,640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556,633 </a:t>
                      </a:r>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2656435671"/>
                  </a:ext>
                </a:extLst>
              </a:tr>
              <a:tr h="255494">
                <a:tc>
                  <a:txBody>
                    <a:bodyPr/>
                    <a:lstStyle/>
                    <a:p>
                      <a:pPr algn="l" fontAlgn="b"/>
                      <a:r>
                        <a:rPr lang="en-US" sz="1400" u="none" strike="noStrike" dirty="0">
                          <a:solidFill>
                            <a:schemeClr val="tx1"/>
                          </a:solidFill>
                          <a:effectLst/>
                          <a:latin typeface="+mn-lt"/>
                        </a:rPr>
                        <a:t>School Operating</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23,340,713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23,978,640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27,404,205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4,063,492 </a:t>
                      </a:r>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3277482256"/>
                  </a:ext>
                </a:extLst>
              </a:tr>
              <a:tr h="255494">
                <a:tc>
                  <a:txBody>
                    <a:bodyPr/>
                    <a:lstStyle/>
                    <a:p>
                      <a:pPr algn="l" fontAlgn="b"/>
                      <a:r>
                        <a:rPr lang="en-US" sz="1400" u="none" strike="noStrike" dirty="0">
                          <a:solidFill>
                            <a:schemeClr val="tx1"/>
                          </a:solidFill>
                          <a:effectLst/>
                          <a:latin typeface="+mn-lt"/>
                        </a:rPr>
                        <a:t>Telecommunications</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2,377,707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2,377,707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2,195,242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(182,465) </a:t>
                      </a:r>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1315887262"/>
                  </a:ext>
                </a:extLst>
              </a:tr>
              <a:tr h="255494">
                <a:tc>
                  <a:txBody>
                    <a:bodyPr/>
                    <a:lstStyle/>
                    <a:p>
                      <a:pPr algn="l" fontAlgn="b"/>
                      <a:r>
                        <a:rPr lang="en-US" sz="1400" u="none" strike="noStrike" dirty="0">
                          <a:solidFill>
                            <a:schemeClr val="tx1"/>
                          </a:solidFill>
                          <a:effectLst/>
                          <a:latin typeface="+mn-lt"/>
                        </a:rPr>
                        <a:t>CDBG</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effectLst/>
                          <a:latin typeface="+mn-lt"/>
                        </a:rPr>
                        <a:t>22,132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1,223,443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effectLst/>
                          <a:latin typeface="+mn-lt"/>
                        </a:rPr>
                        <a:t>1,183,320 </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b="0" i="0" u="none" strike="noStrike" dirty="0">
                          <a:solidFill>
                            <a:srgbClr val="000000"/>
                          </a:solidFill>
                          <a:effectLst/>
                          <a:latin typeface="+mn-lt"/>
                        </a:rPr>
                        <a:t>1,161,188</a:t>
                      </a:r>
                    </a:p>
                  </a:txBody>
                  <a:tcPr marL="7620" marR="7620" marT="7620" marB="0" anchor="b"/>
                </a:tc>
                <a:extLst>
                  <a:ext uri="{0D108BD9-81ED-4DB2-BD59-A6C34878D82A}">
                    <a16:rowId xmlns:a16="http://schemas.microsoft.com/office/drawing/2014/main" val="3865878518"/>
                  </a:ext>
                </a:extLst>
              </a:tr>
              <a:tr h="255494">
                <a:tc>
                  <a:txBody>
                    <a:bodyPr/>
                    <a:lstStyle/>
                    <a:p>
                      <a:pPr algn="l" fontAlgn="b"/>
                      <a:endParaRPr lang="en-US" sz="1400" b="0" i="0" u="none" strike="noStrike">
                        <a:solidFill>
                          <a:srgbClr val="000000"/>
                        </a:solidFill>
                        <a:effectLst/>
                        <a:latin typeface="+mn-lt"/>
                      </a:endParaRPr>
                    </a:p>
                  </a:txBody>
                  <a:tcPr marL="7620" marR="7620" marT="7620" marB="0" anchor="b"/>
                </a:tc>
                <a:tc>
                  <a:txBody>
                    <a:bodyPr/>
                    <a:lstStyle/>
                    <a:p>
                      <a:pPr algn="l" fontAlgn="b"/>
                      <a:endParaRPr lang="en-US" sz="1400" b="0" i="0" u="none" strike="noStrike" dirty="0">
                        <a:solidFill>
                          <a:srgbClr val="000000"/>
                        </a:solidFill>
                        <a:effectLst/>
                        <a:latin typeface="+mn-lt"/>
                      </a:endParaRPr>
                    </a:p>
                  </a:txBody>
                  <a:tcPr marL="7620" marR="7620" marT="7620" marB="0" anchor="b"/>
                </a:tc>
                <a:tc>
                  <a:txBody>
                    <a:bodyPr/>
                    <a:lstStyle/>
                    <a:p>
                      <a:pPr algn="l" fontAlgn="b"/>
                      <a:endParaRPr lang="en-US" sz="1400" b="0" i="0" u="none" strike="noStrike">
                        <a:solidFill>
                          <a:srgbClr val="000000"/>
                        </a:solidFill>
                        <a:effectLst/>
                        <a:latin typeface="+mn-lt"/>
                      </a:endParaRPr>
                    </a:p>
                  </a:txBody>
                  <a:tcPr marL="7620" marR="7620" marT="7620" marB="0" anchor="b"/>
                </a:tc>
                <a:tc>
                  <a:txBody>
                    <a:bodyPr/>
                    <a:lstStyle/>
                    <a:p>
                      <a:pPr algn="l" fontAlgn="b"/>
                      <a:endParaRPr lang="en-US" sz="1400" b="0" i="0" u="none" strike="noStrike">
                        <a:solidFill>
                          <a:srgbClr val="000000"/>
                        </a:solidFill>
                        <a:effectLst/>
                        <a:latin typeface="+mn-lt"/>
                      </a:endParaRPr>
                    </a:p>
                  </a:txBody>
                  <a:tcPr marL="7620" marR="7620" marT="7620" marB="0" anchor="b"/>
                </a:tc>
                <a:tc>
                  <a:txBody>
                    <a:bodyPr/>
                    <a:lstStyle/>
                    <a:p>
                      <a:pPr algn="l" fontAlgn="b"/>
                      <a:endParaRPr lang="en-US" sz="1400" b="0" i="0" u="none" strike="noStrike" dirty="0">
                        <a:solidFill>
                          <a:srgbClr val="000000"/>
                        </a:solidFill>
                        <a:effectLst/>
                        <a:latin typeface="+mn-lt"/>
                      </a:endParaRPr>
                    </a:p>
                  </a:txBody>
                  <a:tcPr marL="7620" marR="7620" marT="7620" marB="0" anchor="b"/>
                </a:tc>
                <a:extLst>
                  <a:ext uri="{0D108BD9-81ED-4DB2-BD59-A6C34878D82A}">
                    <a16:rowId xmlns:a16="http://schemas.microsoft.com/office/drawing/2014/main" val="3521283541"/>
                  </a:ext>
                </a:extLst>
              </a:tr>
              <a:tr h="255494">
                <a:tc>
                  <a:txBody>
                    <a:bodyPr/>
                    <a:lstStyle/>
                    <a:p>
                      <a:pPr algn="l" fontAlgn="b"/>
                      <a:r>
                        <a:rPr lang="en-US" sz="1400" u="none" strike="noStrike" dirty="0">
                          <a:effectLst/>
                          <a:latin typeface="+mn-lt"/>
                        </a:rPr>
                        <a:t>Totals</a:t>
                      </a:r>
                      <a:endParaRPr lang="en-US" sz="1400" b="0" i="0" u="none" strike="noStrike" dirty="0">
                        <a:solidFill>
                          <a:srgbClr val="000000"/>
                        </a:solidFill>
                        <a:effectLst/>
                        <a:latin typeface="+mn-lt"/>
                      </a:endParaRPr>
                    </a:p>
                  </a:txBody>
                  <a:tcPr marL="7620" marR="7620" marT="7620" marB="0" anchor="b"/>
                </a:tc>
                <a:tc>
                  <a:txBody>
                    <a:bodyPr/>
                    <a:lstStyle/>
                    <a:p>
                      <a:pPr algn="r" fontAlgn="b"/>
                      <a:r>
                        <a:rPr lang="en-US" sz="1400" u="none" strike="noStrike" dirty="0">
                          <a:solidFill>
                            <a:schemeClr val="tx1"/>
                          </a:solidFill>
                          <a:effectLst/>
                          <a:latin typeface="+mn-lt"/>
                        </a:rPr>
                        <a:t>98,696,539 </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solidFill>
                            <a:schemeClr val="tx1"/>
                          </a:solidFill>
                          <a:effectLst/>
                          <a:latin typeface="+mn-lt"/>
                        </a:rPr>
                        <a:t>103,962,291 </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solidFill>
                            <a:schemeClr val="tx1"/>
                          </a:solidFill>
                          <a:effectLst/>
                          <a:latin typeface="+mn-lt"/>
                        </a:rPr>
                        <a:t>108,757,787 </a:t>
                      </a:r>
                      <a:endParaRPr lang="en-US" sz="1400" b="0" i="0" u="none" strike="noStrike" dirty="0">
                        <a:solidFill>
                          <a:schemeClr val="tx1"/>
                        </a:solidFill>
                        <a:effectLst/>
                        <a:latin typeface="+mn-lt"/>
                      </a:endParaRPr>
                    </a:p>
                  </a:txBody>
                  <a:tcPr marL="7620" marR="7620" marT="7620" marB="0" anchor="b"/>
                </a:tc>
                <a:tc>
                  <a:txBody>
                    <a:bodyPr/>
                    <a:lstStyle/>
                    <a:p>
                      <a:pPr algn="r" fontAlgn="b"/>
                      <a:r>
                        <a:rPr lang="en-US" sz="1400" u="none" strike="noStrike" dirty="0">
                          <a:solidFill>
                            <a:schemeClr val="tx1"/>
                          </a:solidFill>
                          <a:effectLst/>
                          <a:latin typeface="+mn-lt"/>
                        </a:rPr>
                        <a:t>10,060,248 </a:t>
                      </a:r>
                      <a:endParaRPr lang="en-US" sz="1400" b="0" i="0" u="none" strike="noStrike" dirty="0">
                        <a:solidFill>
                          <a:schemeClr val="tx1"/>
                        </a:solidFill>
                        <a:effectLst/>
                        <a:latin typeface="+mn-lt"/>
                      </a:endParaRPr>
                    </a:p>
                  </a:txBody>
                  <a:tcPr marL="7620" marR="7620" marT="7620" marB="0" anchor="b"/>
                </a:tc>
                <a:extLst>
                  <a:ext uri="{0D108BD9-81ED-4DB2-BD59-A6C34878D82A}">
                    <a16:rowId xmlns:a16="http://schemas.microsoft.com/office/drawing/2014/main" val="1265047758"/>
                  </a:ext>
                </a:extLst>
              </a:tr>
            </a:tbl>
          </a:graphicData>
        </a:graphic>
      </p:graphicFrame>
    </p:spTree>
    <p:extLst>
      <p:ext uri="{BB962C8B-B14F-4D97-AF65-F5344CB8AC3E}">
        <p14:creationId xmlns:p14="http://schemas.microsoft.com/office/powerpoint/2010/main" val="736876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u="sng" dirty="0">
                <a:solidFill>
                  <a:schemeClr val="tx1"/>
                </a:solidFill>
                <a:effectLst/>
              </a:rPr>
              <a:t>FY23 Budget Allocations</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98445796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25</a:t>
            </a:fld>
            <a:endParaRPr lang="en-US"/>
          </a:p>
        </p:txBody>
      </p:sp>
      <p:graphicFrame>
        <p:nvGraphicFramePr>
          <p:cNvPr id="5" name="Content Placeholder 8"/>
          <p:cNvGraphicFramePr>
            <a:graphicFrameLocks/>
          </p:cNvGraphicFramePr>
          <p:nvPr>
            <p:extLst>
              <p:ext uri="{D42A27DB-BD31-4B8C-83A1-F6EECF244321}">
                <p14:modId xmlns:p14="http://schemas.microsoft.com/office/powerpoint/2010/main" val="386356132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19797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5"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algn="l"/>
            <a:r>
              <a:rPr lang="en-US" sz="4800" u="sng" dirty="0">
                <a:solidFill>
                  <a:schemeClr val="tx1"/>
                </a:solidFill>
                <a:effectLst/>
              </a:rPr>
              <a:t>FY23 Proposed Budget</a:t>
            </a:r>
          </a:p>
        </p:txBody>
      </p:sp>
      <p:sp>
        <p:nvSpPr>
          <p:cNvPr id="3" name="Content Placeholder 2"/>
          <p:cNvSpPr>
            <a:spLocks noGrp="1"/>
          </p:cNvSpPr>
          <p:nvPr>
            <p:ph idx="1"/>
          </p:nvPr>
        </p:nvSpPr>
        <p:spPr/>
        <p:txBody>
          <a:bodyPr>
            <a:normAutofit/>
          </a:bodyPr>
          <a:lstStyle/>
          <a:p>
            <a:r>
              <a:rPr lang="en-US" dirty="0">
                <a:solidFill>
                  <a:schemeClr val="tx1"/>
                </a:solidFill>
                <a:latin typeface="+mn-lt"/>
              </a:rPr>
              <a:t>The proposed FY23 budget is $108,757,787, an increase of $10,060,248 over the approved FY22 original budget.</a:t>
            </a:r>
          </a:p>
          <a:p>
            <a:r>
              <a:rPr lang="en-US" dirty="0">
                <a:solidFill>
                  <a:schemeClr val="tx1"/>
                </a:solidFill>
                <a:latin typeface="+mn-lt"/>
              </a:rPr>
              <a:t>Debt is well-managed.  Existing debt service costs are covered either through project savings (AMI/Lighting and Building Energy Projects) or through fees and rates.</a:t>
            </a:r>
          </a:p>
          <a:p>
            <a:r>
              <a:rPr lang="en-US" dirty="0">
                <a:solidFill>
                  <a:schemeClr val="tx1"/>
                </a:solidFill>
                <a:latin typeface="+mn-lt"/>
              </a:rPr>
              <a:t>Budget maintains reserves in all utilities but Electric, and 10% in GF.  Expenditure additions will necessitate additional revenue, reductions in proposed budget, or additional use of FB/reserves.</a:t>
            </a:r>
          </a:p>
          <a:p>
            <a:pPr marL="0" indent="0">
              <a:buNone/>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26</a:t>
            </a:fld>
            <a:endParaRPr lang="en-US"/>
          </a:p>
        </p:txBody>
      </p:sp>
    </p:spTree>
    <p:extLst>
      <p:ext uri="{BB962C8B-B14F-4D97-AF65-F5344CB8AC3E}">
        <p14:creationId xmlns:p14="http://schemas.microsoft.com/office/powerpoint/2010/main" val="25903017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066800"/>
          </a:xfrm>
        </p:spPr>
        <p:txBody>
          <a:bodyPr/>
          <a:lstStyle/>
          <a:p>
            <a:pPr algn="l"/>
            <a:r>
              <a:rPr lang="en-US" sz="4800" u="sng" dirty="0">
                <a:solidFill>
                  <a:schemeClr val="tx1"/>
                </a:solidFill>
                <a:effectLst/>
              </a:rPr>
              <a:t>FY23 Overall Budget Drivers</a:t>
            </a:r>
          </a:p>
        </p:txBody>
      </p:sp>
      <p:sp>
        <p:nvSpPr>
          <p:cNvPr id="3" name="Content Placeholder 2"/>
          <p:cNvSpPr>
            <a:spLocks noGrp="1"/>
          </p:cNvSpPr>
          <p:nvPr>
            <p:ph idx="1"/>
          </p:nvPr>
        </p:nvSpPr>
        <p:spPr>
          <a:xfrm>
            <a:off x="457200" y="1295400"/>
            <a:ext cx="8229600" cy="4830763"/>
          </a:xfrm>
        </p:spPr>
        <p:txBody>
          <a:bodyPr>
            <a:normAutofit/>
          </a:bodyPr>
          <a:lstStyle/>
          <a:p>
            <a:r>
              <a:rPr lang="en-US" dirty="0">
                <a:solidFill>
                  <a:schemeClr val="tx1"/>
                </a:solidFill>
                <a:latin typeface="+mn-lt"/>
              </a:rPr>
              <a:t>Salary &amp; Benefits</a:t>
            </a:r>
          </a:p>
          <a:p>
            <a:r>
              <a:rPr lang="en-US" dirty="0">
                <a:solidFill>
                  <a:schemeClr val="tx1"/>
                </a:solidFill>
                <a:latin typeface="+mn-lt"/>
              </a:rPr>
              <a:t>16.1% increase in health insurance</a:t>
            </a:r>
          </a:p>
          <a:p>
            <a:r>
              <a:rPr lang="en-US" dirty="0">
                <a:solidFill>
                  <a:schemeClr val="tx1"/>
                </a:solidFill>
                <a:latin typeface="+mn-lt"/>
              </a:rPr>
              <a:t>VRS (6.5%) , State Life</a:t>
            </a:r>
          </a:p>
          <a:p>
            <a:r>
              <a:rPr lang="en-US" dirty="0">
                <a:solidFill>
                  <a:schemeClr val="tx1"/>
                </a:solidFill>
                <a:latin typeface="+mn-lt"/>
              </a:rPr>
              <a:t>Cost to house inmates at other facilities</a:t>
            </a:r>
          </a:p>
          <a:p>
            <a:r>
              <a:rPr lang="en-US" dirty="0">
                <a:solidFill>
                  <a:schemeClr val="tx1"/>
                </a:solidFill>
                <a:latin typeface="+mn-lt"/>
              </a:rPr>
              <a:t>Outside Agencies</a:t>
            </a:r>
          </a:p>
          <a:p>
            <a:r>
              <a:rPr lang="en-US" dirty="0">
                <a:solidFill>
                  <a:schemeClr val="tx1"/>
                </a:solidFill>
                <a:latin typeface="+mn-lt"/>
              </a:rPr>
              <a:t>Inflation impact on fuel, materials, supplies</a:t>
            </a:r>
          </a:p>
          <a:p>
            <a:r>
              <a:rPr lang="en-US" dirty="0">
                <a:solidFill>
                  <a:schemeClr val="tx1"/>
                </a:solidFill>
                <a:latin typeface="+mn-lt"/>
              </a:rPr>
              <a:t>Projects &amp; capital needs</a:t>
            </a:r>
          </a:p>
        </p:txBody>
      </p:sp>
      <p:sp>
        <p:nvSpPr>
          <p:cNvPr id="4" name="Slide Number Placeholder 3"/>
          <p:cNvSpPr>
            <a:spLocks noGrp="1"/>
          </p:cNvSpPr>
          <p:nvPr>
            <p:ph type="sldNum" sz="quarter" idx="12"/>
          </p:nvPr>
        </p:nvSpPr>
        <p:spPr/>
        <p:txBody>
          <a:bodyPr/>
          <a:lstStyle/>
          <a:p>
            <a:fld id="{A8DBA3A1-31BE-45C3-8170-7B3D77EE5BDC}" type="slidenum">
              <a:rPr lang="en-US" smtClean="0"/>
              <a:t>27</a:t>
            </a:fld>
            <a:endParaRPr lang="en-US"/>
          </a:p>
        </p:txBody>
      </p:sp>
    </p:spTree>
    <p:extLst>
      <p:ext uri="{BB962C8B-B14F-4D97-AF65-F5344CB8AC3E}">
        <p14:creationId xmlns:p14="http://schemas.microsoft.com/office/powerpoint/2010/main" val="1498535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676400"/>
          </a:xfrm>
        </p:spPr>
        <p:txBody>
          <a:bodyPr>
            <a:normAutofit/>
          </a:bodyPr>
          <a:lstStyle/>
          <a:p>
            <a:pPr algn="l"/>
            <a:r>
              <a:rPr lang="en-US" sz="4800" u="sng" dirty="0">
                <a:solidFill>
                  <a:schemeClr val="tx1"/>
                </a:solidFill>
                <a:effectLst/>
              </a:rPr>
              <a:t>FY23 Proposed Budget</a:t>
            </a:r>
            <a:br>
              <a:rPr lang="en-US" dirty="0">
                <a:solidFill>
                  <a:schemeClr val="tx1"/>
                </a:solidFill>
              </a:rPr>
            </a:br>
            <a:endParaRPr lang="en-US" sz="2800" b="1" dirty="0">
              <a:solidFill>
                <a:schemeClr val="tx1"/>
              </a:solidFill>
              <a:effectLst/>
            </a:endParaRPr>
          </a:p>
        </p:txBody>
      </p:sp>
      <p:sp>
        <p:nvSpPr>
          <p:cNvPr id="3" name="Content Placeholder 2"/>
          <p:cNvSpPr>
            <a:spLocks noGrp="1"/>
          </p:cNvSpPr>
          <p:nvPr>
            <p:ph idx="1"/>
          </p:nvPr>
        </p:nvSpPr>
        <p:spPr>
          <a:xfrm>
            <a:off x="457200" y="1524000"/>
            <a:ext cx="8001000" cy="4800600"/>
          </a:xfrm>
        </p:spPr>
        <p:txBody>
          <a:bodyPr>
            <a:normAutofit fontScale="25000" lnSpcReduction="20000"/>
          </a:bodyPr>
          <a:lstStyle/>
          <a:p>
            <a:pPr marL="0" indent="0">
              <a:buNone/>
            </a:pPr>
            <a:endParaRPr lang="en-US" sz="4500" dirty="0"/>
          </a:p>
          <a:p>
            <a:pPr marL="0" indent="0">
              <a:buNone/>
            </a:pPr>
            <a:r>
              <a:rPr lang="en-US" sz="9600" b="1" dirty="0">
                <a:solidFill>
                  <a:schemeClr val="tx1"/>
                </a:solidFill>
                <a:latin typeface="+mn-lt"/>
              </a:rPr>
              <a:t>General Fund</a:t>
            </a:r>
          </a:p>
          <a:p>
            <a:pPr marL="0" indent="0">
              <a:lnSpc>
                <a:spcPct val="120000"/>
              </a:lnSpc>
              <a:buNone/>
            </a:pPr>
            <a:r>
              <a:rPr lang="en-US" sz="8800" dirty="0">
                <a:solidFill>
                  <a:schemeClr val="tx1"/>
                </a:solidFill>
                <a:latin typeface="+mn-lt"/>
              </a:rPr>
              <a:t>FY23 Proposed General Fund Budget is $37,406,307 compared to the FY22 General Fund budget of $34,218,454 , and the FY22 revised budget of $35,545,411.</a:t>
            </a:r>
          </a:p>
          <a:p>
            <a:pPr marL="0" indent="0">
              <a:lnSpc>
                <a:spcPct val="120000"/>
              </a:lnSpc>
              <a:buNone/>
            </a:pPr>
            <a:endParaRPr lang="en-US" sz="8800" dirty="0">
              <a:solidFill>
                <a:schemeClr val="tx1"/>
              </a:solidFill>
              <a:latin typeface="+mn-lt"/>
            </a:endParaRPr>
          </a:p>
          <a:p>
            <a:pPr marL="0" indent="0">
              <a:lnSpc>
                <a:spcPct val="120000"/>
              </a:lnSpc>
              <a:buNone/>
            </a:pPr>
            <a:r>
              <a:rPr lang="en-US" sz="8800" dirty="0">
                <a:solidFill>
                  <a:schemeClr val="tx1"/>
                </a:solidFill>
                <a:latin typeface="+mn-lt"/>
              </a:rPr>
              <a:t>The General Fund budget balances with a projected use of fund balance of $3,865,961;  and use of $3,000,000 of ARPA funds; no proposed transfer from Electric, Water,  Sewer, Telecom, or Refuse.  Available GF fund transfer to maintain 10% reserve is $3,833,655 ; an additional $3M is necessary.  Anticipate a return to FB of approximately $1.5 M at EOY22.</a:t>
            </a:r>
          </a:p>
          <a:p>
            <a:pPr marL="0" indent="0">
              <a:buNone/>
            </a:pPr>
            <a:endParaRPr lang="en-US" sz="9600" dirty="0">
              <a:solidFill>
                <a:schemeClr val="tx1"/>
              </a:solidFill>
              <a:latin typeface="+mn-lt"/>
            </a:endParaRPr>
          </a:p>
          <a:p>
            <a:pPr marL="0" indent="0">
              <a:buNone/>
            </a:pPr>
            <a:endParaRPr lang="en-US" sz="3600" dirty="0">
              <a:solidFill>
                <a:srgbClr val="FF0000"/>
              </a:solidFill>
            </a:endParaRPr>
          </a:p>
          <a:p>
            <a:pPr marL="0" indent="0">
              <a:buNone/>
            </a:pPr>
            <a:endParaRPr lang="en-US" sz="3600" dirty="0"/>
          </a:p>
          <a:p>
            <a:pPr marL="0" indent="0">
              <a:buNone/>
            </a:pPr>
            <a:endParaRPr lang="en-US" sz="3800" dirty="0"/>
          </a:p>
          <a:p>
            <a:pPr marL="0" indent="0">
              <a:buNone/>
            </a:pPr>
            <a:endParaRPr lang="en-US" sz="3800" dirty="0"/>
          </a:p>
          <a:p>
            <a:pPr marL="0" indent="0">
              <a:buNone/>
            </a:pPr>
            <a:endParaRPr lang="en-US" dirty="0"/>
          </a:p>
          <a:p>
            <a:pPr marL="0" indent="0">
              <a:buNone/>
            </a:pPr>
            <a:r>
              <a:rPr lang="en-US" dirty="0"/>
              <a:t>	</a:t>
            </a:r>
          </a:p>
        </p:txBody>
      </p:sp>
      <p:sp>
        <p:nvSpPr>
          <p:cNvPr id="4" name="Slide Number Placeholder 3"/>
          <p:cNvSpPr>
            <a:spLocks noGrp="1"/>
          </p:cNvSpPr>
          <p:nvPr>
            <p:ph type="sldNum" sz="quarter" idx="12"/>
          </p:nvPr>
        </p:nvSpPr>
        <p:spPr/>
        <p:txBody>
          <a:bodyPr/>
          <a:lstStyle/>
          <a:p>
            <a:fld id="{A8DBA3A1-31BE-45C3-8170-7B3D77EE5BDC}" type="slidenum">
              <a:rPr lang="en-US" smtClean="0"/>
              <a:t>28</a:t>
            </a:fld>
            <a:endParaRPr lang="en-US"/>
          </a:p>
        </p:txBody>
      </p:sp>
    </p:spTree>
    <p:extLst>
      <p:ext uri="{BB962C8B-B14F-4D97-AF65-F5344CB8AC3E}">
        <p14:creationId xmlns:p14="http://schemas.microsoft.com/office/powerpoint/2010/main" val="2278798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Autofit/>
          </a:bodyPr>
          <a:lstStyle/>
          <a:p>
            <a:pPr algn="l"/>
            <a:r>
              <a:rPr lang="en-US" sz="4800" u="sng" dirty="0">
                <a:solidFill>
                  <a:schemeClr val="tx1"/>
                </a:solidFill>
                <a:effectLst/>
              </a:rPr>
              <a:t>FY23 Proposed Budget</a:t>
            </a:r>
          </a:p>
        </p:txBody>
      </p:sp>
      <p:sp>
        <p:nvSpPr>
          <p:cNvPr id="3" name="Content Placeholder 2"/>
          <p:cNvSpPr>
            <a:spLocks noGrp="1"/>
          </p:cNvSpPr>
          <p:nvPr>
            <p:ph idx="1"/>
          </p:nvPr>
        </p:nvSpPr>
        <p:spPr/>
        <p:txBody>
          <a:bodyPr>
            <a:normAutofit/>
          </a:bodyPr>
          <a:lstStyle/>
          <a:p>
            <a:pPr marL="0" indent="0">
              <a:buNone/>
            </a:pPr>
            <a:r>
              <a:rPr lang="en-US" b="1" dirty="0">
                <a:solidFill>
                  <a:schemeClr val="tx1"/>
                </a:solidFill>
                <a:latin typeface="+mn-lt"/>
              </a:rPr>
              <a:t>Taxes, Rates, and Fees</a:t>
            </a:r>
          </a:p>
          <a:p>
            <a:r>
              <a:rPr lang="en-US" dirty="0">
                <a:solidFill>
                  <a:schemeClr val="tx1"/>
                </a:solidFill>
                <a:latin typeface="+mn-lt"/>
              </a:rPr>
              <a:t>No recommended tax rate increases.</a:t>
            </a:r>
            <a:endParaRPr lang="en-US" u="sng" dirty="0">
              <a:solidFill>
                <a:schemeClr val="tx1"/>
              </a:solidFill>
              <a:latin typeface="+mn-lt"/>
            </a:endParaRPr>
          </a:p>
          <a:p>
            <a:r>
              <a:rPr lang="en-US" dirty="0">
                <a:solidFill>
                  <a:schemeClr val="tx1"/>
                </a:solidFill>
                <a:latin typeface="+mn-lt"/>
              </a:rPr>
              <a:t>Includes a 7% increase in all refuse collection fees.  (rates were last adjusted in July, 2013)</a:t>
            </a:r>
          </a:p>
          <a:p>
            <a:r>
              <a:rPr lang="en-US" dirty="0">
                <a:solidFill>
                  <a:schemeClr val="tx1"/>
                </a:solidFill>
                <a:latin typeface="+mn-lt"/>
              </a:rPr>
              <a:t>No other increases recommended effective July 1</a:t>
            </a:r>
          </a:p>
          <a:p>
            <a:r>
              <a:rPr lang="en-US" dirty="0">
                <a:solidFill>
                  <a:schemeClr val="tx1"/>
                </a:solidFill>
                <a:latin typeface="+mn-lt"/>
              </a:rPr>
              <a:t>Includes utilizing the anticipated increase in personal property tax revenue resulting from higher assessments</a:t>
            </a:r>
          </a:p>
        </p:txBody>
      </p:sp>
      <p:sp>
        <p:nvSpPr>
          <p:cNvPr id="4" name="Slide Number Placeholder 3"/>
          <p:cNvSpPr>
            <a:spLocks noGrp="1"/>
          </p:cNvSpPr>
          <p:nvPr>
            <p:ph type="sldNum" sz="quarter" idx="12"/>
          </p:nvPr>
        </p:nvSpPr>
        <p:spPr/>
        <p:txBody>
          <a:bodyPr/>
          <a:lstStyle/>
          <a:p>
            <a:fld id="{A8DBA3A1-31BE-45C3-8170-7B3D77EE5BDC}" type="slidenum">
              <a:rPr lang="en-US" smtClean="0"/>
              <a:t>29</a:t>
            </a:fld>
            <a:endParaRPr lang="en-US"/>
          </a:p>
        </p:txBody>
      </p:sp>
    </p:spTree>
    <p:extLst>
      <p:ext uri="{BB962C8B-B14F-4D97-AF65-F5344CB8AC3E}">
        <p14:creationId xmlns:p14="http://schemas.microsoft.com/office/powerpoint/2010/main" val="368286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8153400" cy="6019800"/>
          </a:xfrm>
        </p:spPr>
        <p:txBody>
          <a:bodyPr>
            <a:noAutofit/>
          </a:bodyPr>
          <a:lstStyle/>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a:p>
            <a:pPr marL="0" indent="0">
              <a:buNone/>
            </a:pPr>
            <a:r>
              <a:rPr lang="en-US" sz="1600" dirty="0">
                <a:solidFill>
                  <a:schemeClr val="tx1"/>
                </a:solidFill>
                <a:latin typeface="+mn-lt"/>
                <a:ea typeface="Tahoma" panose="020B0604030504040204" pitchFamily="34" charset="0"/>
                <a:cs typeface="Tahoma" panose="020B0604030504040204" pitchFamily="34" charset="0"/>
              </a:rPr>
              <a:t>In March of 2021, the United States Congress approved the $1.9 trillion American Rescue Plan Act with significant funding earmarked for states and localities.  It was later determined that a total of $15,463,451 in ARPA funding was allocated to the City with half coming in June of 2021, and the remainder 12 months later, in June, 2022.  That funding has to be committed to specific uses by December, 2024, and expended by December, 2026.  In addition to ARPA funding, there is ongoing discussion at the federal level regarding additional funding programs geared toward infrastructure, broadband, and other needs.</a:t>
            </a:r>
          </a:p>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a:p>
            <a:pPr marL="0" indent="0">
              <a:buNone/>
            </a:pPr>
            <a:r>
              <a:rPr lang="en-US" sz="1600" dirty="0">
                <a:solidFill>
                  <a:schemeClr val="tx1"/>
                </a:solidFill>
                <a:latin typeface="+mn-lt"/>
                <a:ea typeface="Tahoma" panose="020B0604030504040204" pitchFamily="34" charset="0"/>
                <a:cs typeface="Tahoma" panose="020B0604030504040204" pitchFamily="34" charset="0"/>
              </a:rPr>
              <a:t>Staff has presented information on several occasions at recent Council meetings regarding possible uses of ARPA funds and Council has voted to approve funding for several projects including improvements to Southside Park, City-wide park improvements, improvements to Hooker Field, funding for stormwater management projects,  assistance with affordable housing projects, and upgrades to equipment used in the broadcast of Martinsville’s government television channel, MGTV. </a:t>
            </a:r>
          </a:p>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a:p>
            <a:pPr marL="0" indent="0">
              <a:buNone/>
            </a:pPr>
            <a:r>
              <a:rPr lang="en-US" sz="1600" dirty="0">
                <a:solidFill>
                  <a:schemeClr val="tx1"/>
                </a:solidFill>
                <a:latin typeface="+mn-lt"/>
                <a:ea typeface="Tahoma" panose="020B0604030504040204" pitchFamily="34" charset="0"/>
                <a:cs typeface="Tahoma" panose="020B0604030504040204" pitchFamily="34" charset="0"/>
              </a:rPr>
              <a:t>Efforts are also underway to define a public process for uses of other funding in the Uptown Martinsville area.</a:t>
            </a:r>
          </a:p>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a:p>
            <a:pPr marL="0" indent="0">
              <a:buNone/>
            </a:pPr>
            <a:endParaRPr lang="en-US" sz="1600" dirty="0">
              <a:solidFill>
                <a:schemeClr val="tx1"/>
              </a:solidFill>
              <a:latin typeface="+mn-lt"/>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a:t>
            </a:fld>
            <a:endParaRPr lang="en-US"/>
          </a:p>
        </p:txBody>
      </p:sp>
    </p:spTree>
    <p:extLst>
      <p:ext uri="{BB962C8B-B14F-4D97-AF65-F5344CB8AC3E}">
        <p14:creationId xmlns:p14="http://schemas.microsoft.com/office/powerpoint/2010/main" val="928652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799"/>
            <a:ext cx="8229600" cy="1827213"/>
          </a:xfrm>
        </p:spPr>
        <p:txBody>
          <a:bodyPr>
            <a:normAutofit/>
          </a:bodyPr>
          <a:lstStyle/>
          <a:p>
            <a:pPr algn="l"/>
            <a:r>
              <a:rPr lang="en-US" sz="4800" u="sng" dirty="0">
                <a:solidFill>
                  <a:schemeClr val="tx1"/>
                </a:solidFill>
                <a:effectLst/>
              </a:rPr>
              <a:t>FY23 Proposed Budget</a:t>
            </a:r>
            <a:br>
              <a:rPr lang="en-US" dirty="0">
                <a:solidFill>
                  <a:schemeClr val="tx1"/>
                </a:solidFill>
                <a:effectLst>
                  <a:outerShdw blurRad="38100" dist="38100" dir="2700000" algn="tl" rotWithShape="0">
                    <a:srgbClr val="000000">
                      <a:alpha val="43137"/>
                    </a:srgbClr>
                  </a:outerShdw>
                </a:effectLst>
              </a:rPr>
            </a:br>
            <a:r>
              <a:rPr lang="en-US" sz="2400" b="1" dirty="0">
                <a:solidFill>
                  <a:schemeClr val="tx1"/>
                </a:solidFill>
                <a:effectLst/>
              </a:rPr>
              <a:t>School Funding, TROF Grant Repayment</a:t>
            </a:r>
          </a:p>
        </p:txBody>
      </p:sp>
      <p:sp>
        <p:nvSpPr>
          <p:cNvPr id="3" name="Content Placeholder 2"/>
          <p:cNvSpPr>
            <a:spLocks noGrp="1"/>
          </p:cNvSpPr>
          <p:nvPr>
            <p:ph idx="1"/>
          </p:nvPr>
        </p:nvSpPr>
        <p:spPr>
          <a:xfrm>
            <a:off x="457200" y="2362200"/>
            <a:ext cx="8229600" cy="3763963"/>
          </a:xfrm>
        </p:spPr>
        <p:txBody>
          <a:bodyPr>
            <a:normAutofit/>
          </a:bodyPr>
          <a:lstStyle/>
          <a:p>
            <a:r>
              <a:rPr lang="en-US" dirty="0">
                <a:solidFill>
                  <a:schemeClr val="tx1"/>
                </a:solidFill>
                <a:latin typeface="+mn-lt"/>
              </a:rPr>
              <a:t>Recommended funding for Schools at $</a:t>
            </a:r>
            <a:r>
              <a:rPr lang="en-US" b="1" dirty="0">
                <a:solidFill>
                  <a:schemeClr val="tx1"/>
                </a:solidFill>
                <a:latin typeface="+mn-lt"/>
              </a:rPr>
              <a:t>6,170,397 </a:t>
            </a:r>
            <a:r>
              <a:rPr lang="en-US" dirty="0">
                <a:solidFill>
                  <a:schemeClr val="tx1"/>
                </a:solidFill>
                <a:latin typeface="+mn-lt"/>
              </a:rPr>
              <a:t>which is FY21 level funding of $6,045,015 minus the Telecom e-rate contribution/adjustment of $99,624, plus $225,000 addition to offset 16.1% health insurance increase for approximately 204 School employees. </a:t>
            </a:r>
          </a:p>
          <a:p>
            <a:r>
              <a:rPr lang="en-US" dirty="0">
                <a:solidFill>
                  <a:schemeClr val="tx1"/>
                </a:solidFill>
                <a:latin typeface="+mn-lt"/>
              </a:rPr>
              <a:t>Includes final year 5 (of 5) repayment of TROF grant in amount of $</a:t>
            </a:r>
            <a:r>
              <a:rPr lang="en-US" b="1" dirty="0">
                <a:solidFill>
                  <a:schemeClr val="tx1"/>
                </a:solidFill>
                <a:latin typeface="+mn-lt"/>
              </a:rPr>
              <a:t>156,000</a:t>
            </a:r>
            <a:r>
              <a:rPr lang="en-US" dirty="0">
                <a:solidFill>
                  <a:schemeClr val="tx1"/>
                </a:solidFill>
                <a:latin typeface="+mn-lt"/>
              </a:rPr>
              <a:t>. </a:t>
            </a:r>
          </a:p>
        </p:txBody>
      </p:sp>
      <p:sp>
        <p:nvSpPr>
          <p:cNvPr id="4" name="Slide Number Placeholder 3"/>
          <p:cNvSpPr>
            <a:spLocks noGrp="1"/>
          </p:cNvSpPr>
          <p:nvPr>
            <p:ph type="sldNum" sz="quarter" idx="12"/>
          </p:nvPr>
        </p:nvSpPr>
        <p:spPr/>
        <p:txBody>
          <a:bodyPr/>
          <a:lstStyle/>
          <a:p>
            <a:fld id="{A8DBA3A1-31BE-45C3-8170-7B3D77EE5BDC}" type="slidenum">
              <a:rPr lang="en-US" smtClean="0"/>
              <a:t>30</a:t>
            </a:fld>
            <a:endParaRPr lang="en-US"/>
          </a:p>
        </p:txBody>
      </p:sp>
    </p:spTree>
    <p:extLst>
      <p:ext uri="{BB962C8B-B14F-4D97-AF65-F5344CB8AC3E}">
        <p14:creationId xmlns:p14="http://schemas.microsoft.com/office/powerpoint/2010/main" val="3606378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pPr algn="l"/>
            <a:r>
              <a:rPr lang="en-US" sz="4800" u="sng" dirty="0">
                <a:solidFill>
                  <a:schemeClr val="tx1"/>
                </a:solidFill>
                <a:effectLst/>
              </a:rPr>
              <a:t>FY23 Proposed Budget</a:t>
            </a:r>
          </a:p>
        </p:txBody>
      </p:sp>
      <p:sp>
        <p:nvSpPr>
          <p:cNvPr id="3" name="Content Placeholder 2"/>
          <p:cNvSpPr>
            <a:spLocks noGrp="1"/>
          </p:cNvSpPr>
          <p:nvPr>
            <p:ph idx="1"/>
          </p:nvPr>
        </p:nvSpPr>
        <p:spPr/>
        <p:txBody>
          <a:bodyPr>
            <a:normAutofit/>
          </a:bodyPr>
          <a:lstStyle/>
          <a:p>
            <a:r>
              <a:rPr lang="en-US" dirty="0">
                <a:solidFill>
                  <a:schemeClr val="tx1"/>
                </a:solidFill>
                <a:latin typeface="+mn-lt"/>
              </a:rPr>
              <a:t>Continues the use of cost allocation analysis to recover expenses incurred by General Fund operations in support of  the operation of City utilities (Electric, Water, Sewer, Refuse, Telecom).  FY23 GF budget includes $</a:t>
            </a:r>
            <a:r>
              <a:rPr lang="en-US" b="1" dirty="0">
                <a:solidFill>
                  <a:schemeClr val="tx1"/>
                </a:solidFill>
                <a:latin typeface="+mn-lt"/>
              </a:rPr>
              <a:t>789,608 </a:t>
            </a:r>
            <a:r>
              <a:rPr lang="en-US" dirty="0">
                <a:solidFill>
                  <a:schemeClr val="tx1"/>
                </a:solidFill>
                <a:latin typeface="+mn-lt"/>
              </a:rPr>
              <a:t>in cost allocation revenue. This amount is included as part of utility operational costs in the respective funds.</a:t>
            </a:r>
          </a:p>
        </p:txBody>
      </p:sp>
      <p:sp>
        <p:nvSpPr>
          <p:cNvPr id="4" name="Slide Number Placeholder 3"/>
          <p:cNvSpPr>
            <a:spLocks noGrp="1"/>
          </p:cNvSpPr>
          <p:nvPr>
            <p:ph type="sldNum" sz="quarter" idx="12"/>
          </p:nvPr>
        </p:nvSpPr>
        <p:spPr/>
        <p:txBody>
          <a:bodyPr/>
          <a:lstStyle/>
          <a:p>
            <a:fld id="{A8DBA3A1-31BE-45C3-8170-7B3D77EE5BDC}" type="slidenum">
              <a:rPr lang="en-US" smtClean="0"/>
              <a:t>31</a:t>
            </a:fld>
            <a:endParaRPr lang="en-US"/>
          </a:p>
        </p:txBody>
      </p:sp>
    </p:spTree>
    <p:extLst>
      <p:ext uri="{BB962C8B-B14F-4D97-AF65-F5344CB8AC3E}">
        <p14:creationId xmlns:p14="http://schemas.microsoft.com/office/powerpoint/2010/main" val="18852384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lstStyle/>
          <a:p>
            <a:pPr algn="l"/>
            <a:r>
              <a:rPr lang="en-US" sz="4800" u="sng" dirty="0">
                <a:solidFill>
                  <a:schemeClr val="tx1"/>
                </a:solidFill>
                <a:effectLst/>
              </a:rPr>
              <a:t>FY23 Proposed Budget</a:t>
            </a:r>
            <a:r>
              <a:rPr lang="en-US" dirty="0">
                <a:solidFill>
                  <a:schemeClr val="tx1"/>
                </a:solidFill>
              </a:rPr>
              <a:t>	</a:t>
            </a:r>
          </a:p>
        </p:txBody>
      </p:sp>
      <p:sp>
        <p:nvSpPr>
          <p:cNvPr id="3" name="Content Placeholder 2"/>
          <p:cNvSpPr>
            <a:spLocks noGrp="1"/>
          </p:cNvSpPr>
          <p:nvPr>
            <p:ph idx="1"/>
          </p:nvPr>
        </p:nvSpPr>
        <p:spPr>
          <a:xfrm>
            <a:off x="457200" y="1371600"/>
            <a:ext cx="7924800" cy="5029200"/>
          </a:xfrm>
        </p:spPr>
        <p:txBody>
          <a:bodyPr>
            <a:normAutofit/>
          </a:bodyPr>
          <a:lstStyle/>
          <a:p>
            <a:pPr marL="0" indent="0">
              <a:buNone/>
            </a:pPr>
            <a:r>
              <a:rPr lang="en-US" b="1" dirty="0">
                <a:solidFill>
                  <a:schemeClr val="tx1"/>
                </a:solidFill>
                <a:latin typeface="+mn-lt"/>
              </a:rPr>
              <a:t>Outside Agencies</a:t>
            </a:r>
          </a:p>
          <a:p>
            <a:r>
              <a:rPr lang="en-US" dirty="0">
                <a:solidFill>
                  <a:schemeClr val="tx1"/>
                </a:solidFill>
                <a:latin typeface="+mn-lt"/>
              </a:rPr>
              <a:t>Recommended level funding for most outside agencies; 911 increases 2.5% from $497,503 to $510,101; 12.0% increase in Social Services funding from $489,257 to $548,056; 19.8% reduction in funding for the Health Department from $165,654 to $132,907;  EDC level at $100,000;  and level Library funding $295,308. Continues small business/Uptown development at $60,000; UP at $30,000 and $39,000 for Mustangs management.</a:t>
            </a:r>
          </a:p>
          <a:p>
            <a:r>
              <a:rPr lang="en-US" dirty="0">
                <a:solidFill>
                  <a:schemeClr val="tx1"/>
                </a:solidFill>
                <a:latin typeface="+mn-lt"/>
              </a:rPr>
              <a:t>Includes one new request of $10K for Sports Authority; HC has included $20K in their budget</a:t>
            </a:r>
          </a:p>
          <a:p>
            <a:endParaRPr lang="en-US" sz="2800" dirty="0"/>
          </a:p>
        </p:txBody>
      </p:sp>
      <p:sp>
        <p:nvSpPr>
          <p:cNvPr id="4" name="Slide Number Placeholder 3"/>
          <p:cNvSpPr>
            <a:spLocks noGrp="1"/>
          </p:cNvSpPr>
          <p:nvPr>
            <p:ph type="sldNum" sz="quarter" idx="12"/>
          </p:nvPr>
        </p:nvSpPr>
        <p:spPr/>
        <p:txBody>
          <a:bodyPr/>
          <a:lstStyle/>
          <a:p>
            <a:fld id="{A8DBA3A1-31BE-45C3-8170-7B3D77EE5BDC}" type="slidenum">
              <a:rPr lang="en-US" smtClean="0"/>
              <a:t>32</a:t>
            </a:fld>
            <a:endParaRPr lang="en-US"/>
          </a:p>
        </p:txBody>
      </p:sp>
    </p:spTree>
    <p:extLst>
      <p:ext uri="{BB962C8B-B14F-4D97-AF65-F5344CB8AC3E}">
        <p14:creationId xmlns:p14="http://schemas.microsoft.com/office/powerpoint/2010/main" val="20960530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a:bodyPr>
          <a:lstStyle/>
          <a:p>
            <a:pPr algn="l"/>
            <a:r>
              <a:rPr lang="en-US" sz="4800" u="sng" dirty="0">
                <a:solidFill>
                  <a:schemeClr val="tx1"/>
                </a:solidFill>
                <a:effectLst/>
              </a:rPr>
              <a:t>FY23 Proposed Budget</a:t>
            </a:r>
            <a:r>
              <a:rPr lang="en-US" dirty="0">
                <a:solidFill>
                  <a:srgbClr val="00B0F0"/>
                </a:solidFill>
              </a:rPr>
              <a:t>	</a:t>
            </a:r>
          </a:p>
        </p:txBody>
      </p:sp>
      <p:sp>
        <p:nvSpPr>
          <p:cNvPr id="3" name="Content Placeholder 2"/>
          <p:cNvSpPr>
            <a:spLocks noGrp="1"/>
          </p:cNvSpPr>
          <p:nvPr>
            <p:ph idx="1"/>
          </p:nvPr>
        </p:nvSpPr>
        <p:spPr/>
        <p:txBody>
          <a:bodyPr>
            <a:normAutofit fontScale="92500"/>
          </a:bodyPr>
          <a:lstStyle/>
          <a:p>
            <a:pPr marL="0" indent="0">
              <a:buNone/>
            </a:pPr>
            <a:r>
              <a:rPr lang="en-US" b="1" dirty="0">
                <a:solidFill>
                  <a:schemeClr val="tx1"/>
                </a:solidFill>
                <a:latin typeface="+mn-lt"/>
              </a:rPr>
              <a:t>Personnel &amp; Services</a:t>
            </a:r>
          </a:p>
          <a:p>
            <a:r>
              <a:rPr lang="en-US" dirty="0">
                <a:solidFill>
                  <a:schemeClr val="tx1"/>
                </a:solidFill>
                <a:latin typeface="+mn-lt"/>
              </a:rPr>
              <a:t>5% COLA for City employees &amp; constitutionals; increase in health insurance costs (16.1%), VRS (6.5%); other market adjustments in PD, Fire, Sheriff, Electric, Garage, and others.  Pay plan adjustment of 9% to address compression results in approximately 40 employees with additional adjustments up to 4%.</a:t>
            </a:r>
          </a:p>
          <a:p>
            <a:r>
              <a:rPr lang="en-US" dirty="0">
                <a:solidFill>
                  <a:schemeClr val="tx1"/>
                </a:solidFill>
                <a:latin typeface="+mn-lt"/>
              </a:rPr>
              <a:t>Includes 3 personnel additions – one in Street Marking &amp; Signs; 2 in Refuse Collection; reduction of 2 positions in PD (one sworn/one civilian); one in Senior Services as programs are eliminated and SS provides transportation-only services</a:t>
            </a:r>
          </a:p>
          <a:p>
            <a:r>
              <a:rPr lang="en-US" dirty="0">
                <a:solidFill>
                  <a:schemeClr val="tx1"/>
                </a:solidFill>
                <a:latin typeface="+mn-lt"/>
              </a:rPr>
              <a:t>There are still a number of vacant/unfilled positions.</a:t>
            </a:r>
          </a:p>
          <a:p>
            <a:endParaRPr lang="en-US" dirty="0">
              <a:solidFill>
                <a:schemeClr val="tx1"/>
              </a:solidFill>
              <a:latin typeface="+mn-lt"/>
            </a:endParaRPr>
          </a:p>
          <a:p>
            <a:endParaRPr lang="en-US" dirty="0">
              <a:solidFill>
                <a:schemeClr val="tx1"/>
              </a:solidFill>
              <a:latin typeface="+mn-lt"/>
            </a:endParaRPr>
          </a:p>
          <a:p>
            <a:pPr marL="0" indent="0">
              <a:buNone/>
            </a:pPr>
            <a:endParaRPr lang="en-US" dirty="0">
              <a:solidFill>
                <a:srgbClr val="FF0000"/>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33</a:t>
            </a:fld>
            <a:endParaRPr lang="en-US"/>
          </a:p>
        </p:txBody>
      </p:sp>
    </p:spTree>
    <p:extLst>
      <p:ext uri="{BB962C8B-B14F-4D97-AF65-F5344CB8AC3E}">
        <p14:creationId xmlns:p14="http://schemas.microsoft.com/office/powerpoint/2010/main" val="28568851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lstStyle/>
          <a:p>
            <a:pPr algn="l"/>
            <a:r>
              <a:rPr lang="en-US" sz="4800" u="sng" dirty="0">
                <a:solidFill>
                  <a:schemeClr val="tx1"/>
                </a:solidFill>
                <a:effectLst/>
              </a:rPr>
              <a:t>FY23 Proposed Budget</a:t>
            </a:r>
          </a:p>
        </p:txBody>
      </p:sp>
      <p:sp>
        <p:nvSpPr>
          <p:cNvPr id="3" name="Content Placeholder 2"/>
          <p:cNvSpPr>
            <a:spLocks noGrp="1"/>
          </p:cNvSpPr>
          <p:nvPr>
            <p:ph idx="1"/>
          </p:nvPr>
        </p:nvSpPr>
        <p:spPr/>
        <p:txBody>
          <a:bodyPr>
            <a:normAutofit fontScale="92500" lnSpcReduction="10000"/>
          </a:bodyPr>
          <a:lstStyle/>
          <a:p>
            <a:pPr marL="0" indent="0">
              <a:buNone/>
            </a:pPr>
            <a:r>
              <a:rPr lang="en-US" b="1" dirty="0">
                <a:solidFill>
                  <a:schemeClr val="tx1"/>
                </a:solidFill>
                <a:latin typeface="+mn-lt"/>
              </a:rPr>
              <a:t>Ambulance Transport Services</a:t>
            </a:r>
          </a:p>
          <a:p>
            <a:r>
              <a:rPr lang="en-US" dirty="0">
                <a:solidFill>
                  <a:schemeClr val="tx1"/>
                </a:solidFill>
                <a:latin typeface="+mn-lt"/>
              </a:rPr>
              <a:t>In July, 2021, Council approved Fire/EMS to proceed with ambulance transport services of discharged hospital patients.  City purchased an ambulance and brought additional staff on board.   Operation currently averages around 13 transports per week and at anticipated billing rates, revenue (estimated at $168K) will exceed costs ($104K).</a:t>
            </a:r>
          </a:p>
          <a:p>
            <a:endParaRPr lang="en-US" dirty="0">
              <a:solidFill>
                <a:schemeClr val="tx1"/>
              </a:solidFill>
              <a:latin typeface="+mn-lt"/>
            </a:endParaRPr>
          </a:p>
          <a:p>
            <a:r>
              <a:rPr lang="en-US" dirty="0">
                <a:solidFill>
                  <a:schemeClr val="tx1"/>
                </a:solidFill>
                <a:latin typeface="+mn-lt"/>
              </a:rPr>
              <a:t>Operation continues to be closely monitored and if transport numbers decline and/or actual billing receipts do not support program costs, City can terminate the program.  There is added benefit to the City by having additional staff &amp; equipment available for City needs.</a:t>
            </a:r>
          </a:p>
        </p:txBody>
      </p:sp>
      <p:sp>
        <p:nvSpPr>
          <p:cNvPr id="4" name="Slide Number Placeholder 3"/>
          <p:cNvSpPr>
            <a:spLocks noGrp="1"/>
          </p:cNvSpPr>
          <p:nvPr>
            <p:ph type="sldNum" sz="quarter" idx="12"/>
          </p:nvPr>
        </p:nvSpPr>
        <p:spPr/>
        <p:txBody>
          <a:bodyPr/>
          <a:lstStyle/>
          <a:p>
            <a:fld id="{A8DBA3A1-31BE-45C3-8170-7B3D77EE5BDC}" type="slidenum">
              <a:rPr lang="en-US" smtClean="0"/>
              <a:t>34</a:t>
            </a:fld>
            <a:endParaRPr lang="en-US"/>
          </a:p>
        </p:txBody>
      </p:sp>
    </p:spTree>
    <p:extLst>
      <p:ext uri="{BB962C8B-B14F-4D97-AF65-F5344CB8AC3E}">
        <p14:creationId xmlns:p14="http://schemas.microsoft.com/office/powerpoint/2010/main" val="15230939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u="sng" dirty="0">
                <a:solidFill>
                  <a:schemeClr val="tx1"/>
                </a:solidFill>
                <a:effectLst/>
              </a:rPr>
              <a:t>FY23 Proposed Budget</a:t>
            </a:r>
            <a:r>
              <a:rPr lang="en-US" dirty="0"/>
              <a:t>	</a:t>
            </a:r>
          </a:p>
        </p:txBody>
      </p:sp>
      <p:sp>
        <p:nvSpPr>
          <p:cNvPr id="3" name="Content Placeholder 2"/>
          <p:cNvSpPr>
            <a:spLocks noGrp="1"/>
          </p:cNvSpPr>
          <p:nvPr>
            <p:ph idx="1"/>
          </p:nvPr>
        </p:nvSpPr>
        <p:spPr>
          <a:xfrm>
            <a:off x="533400" y="1676400"/>
            <a:ext cx="8229600" cy="4754563"/>
          </a:xfrm>
        </p:spPr>
        <p:txBody>
          <a:bodyPr>
            <a:normAutofit/>
          </a:bodyPr>
          <a:lstStyle/>
          <a:p>
            <a:pPr marL="0" indent="0">
              <a:buNone/>
            </a:pPr>
            <a:r>
              <a:rPr lang="en-US" b="1" dirty="0">
                <a:solidFill>
                  <a:schemeClr val="tx1"/>
                </a:solidFill>
                <a:latin typeface="+mn-lt"/>
              </a:rPr>
              <a:t>Capital (equipment, vehicles, projects, etc.)</a:t>
            </a:r>
          </a:p>
          <a:p>
            <a:r>
              <a:rPr lang="en-US" dirty="0">
                <a:solidFill>
                  <a:schemeClr val="tx1"/>
                </a:solidFill>
                <a:latin typeface="+mn-lt"/>
              </a:rPr>
              <a:t>Funding of Capital Reserve (16 Fund)  in the amount of $</a:t>
            </a:r>
            <a:r>
              <a:rPr lang="en-US" b="1" dirty="0">
                <a:solidFill>
                  <a:schemeClr val="tx1"/>
                </a:solidFill>
                <a:latin typeface="+mn-lt"/>
              </a:rPr>
              <a:t>1,450,799</a:t>
            </a:r>
            <a:r>
              <a:rPr lang="en-US" dirty="0">
                <a:solidFill>
                  <a:schemeClr val="tx1"/>
                </a:solidFill>
                <a:latin typeface="+mn-lt"/>
              </a:rPr>
              <a:t> is proposed;  of this amount, $361,349 is required for debt service and the balance of $</a:t>
            </a:r>
            <a:r>
              <a:rPr lang="en-US" b="1" dirty="0">
                <a:solidFill>
                  <a:schemeClr val="tx1"/>
                </a:solidFill>
                <a:latin typeface="+mn-lt"/>
              </a:rPr>
              <a:t>1,089,450</a:t>
            </a:r>
            <a:r>
              <a:rPr lang="en-US" dirty="0">
                <a:solidFill>
                  <a:schemeClr val="tx1"/>
                </a:solidFill>
                <a:latin typeface="+mn-lt"/>
              </a:rPr>
              <a:t> will be assigned to capital purchases on a prioritized basis  by the capital review committee.  </a:t>
            </a:r>
          </a:p>
          <a:p>
            <a:r>
              <a:rPr lang="en-US" u="sng" dirty="0">
                <a:solidFill>
                  <a:schemeClr val="tx1"/>
                </a:solidFill>
                <a:latin typeface="+mn-lt"/>
              </a:rPr>
              <a:t>This amount funds 47% of the capital (non-enterprise) fund requests of $2,295,443.   </a:t>
            </a:r>
            <a:r>
              <a:rPr lang="en-US" dirty="0">
                <a:solidFill>
                  <a:schemeClr val="tx1"/>
                </a:solidFill>
                <a:latin typeface="+mn-lt"/>
              </a:rPr>
              <a:t>Capital is funded through Meals Tax revenue after school and capital debt is covered.</a:t>
            </a:r>
          </a:p>
          <a:p>
            <a:endParaRPr lang="en-US" dirty="0">
              <a:solidFill>
                <a:srgbClr val="00B050"/>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35</a:t>
            </a:fld>
            <a:endParaRPr lang="en-US"/>
          </a:p>
        </p:txBody>
      </p:sp>
    </p:spTree>
    <p:extLst>
      <p:ext uri="{BB962C8B-B14F-4D97-AF65-F5344CB8AC3E}">
        <p14:creationId xmlns:p14="http://schemas.microsoft.com/office/powerpoint/2010/main" val="15975536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219200"/>
          </a:xfrm>
        </p:spPr>
        <p:txBody>
          <a:bodyPr>
            <a:normAutofit fontScale="90000"/>
          </a:bodyPr>
          <a:lstStyle/>
          <a:p>
            <a:pPr algn="l"/>
            <a:r>
              <a:rPr lang="en-US" sz="5300" u="sng" dirty="0">
                <a:solidFill>
                  <a:schemeClr val="tx1"/>
                </a:solidFill>
                <a:effectLst/>
              </a:rPr>
              <a:t>Capital – Enterprise Funds</a:t>
            </a:r>
            <a:r>
              <a:rPr lang="en-US" dirty="0"/>
              <a:t>		</a:t>
            </a:r>
          </a:p>
        </p:txBody>
      </p:sp>
      <p:sp>
        <p:nvSpPr>
          <p:cNvPr id="3" name="Content Placeholder 2"/>
          <p:cNvSpPr>
            <a:spLocks noGrp="1"/>
          </p:cNvSpPr>
          <p:nvPr>
            <p:ph idx="1"/>
          </p:nvPr>
        </p:nvSpPr>
        <p:spPr/>
        <p:txBody>
          <a:bodyPr>
            <a:normAutofit/>
          </a:bodyPr>
          <a:lstStyle/>
          <a:p>
            <a:pPr marL="0" indent="0">
              <a:buNone/>
            </a:pPr>
            <a:r>
              <a:rPr lang="en-US" b="1" dirty="0">
                <a:solidFill>
                  <a:schemeClr val="tx1"/>
                </a:solidFill>
                <a:latin typeface="+mn-lt"/>
              </a:rPr>
              <a:t>Capital (equipment, vehicles, projects, etc.)</a:t>
            </a:r>
          </a:p>
          <a:p>
            <a:endParaRPr lang="en-US" b="1" dirty="0">
              <a:solidFill>
                <a:schemeClr val="tx1"/>
              </a:solidFill>
              <a:latin typeface="+mn-lt"/>
            </a:endParaRPr>
          </a:p>
          <a:p>
            <a:r>
              <a:rPr lang="en-US" dirty="0">
                <a:solidFill>
                  <a:schemeClr val="tx1"/>
                </a:solidFill>
                <a:latin typeface="+mn-lt"/>
              </a:rPr>
              <a:t>In the enterprise (utility) funds, $1,464,306 is included in the respective fund budgets to address capital and equipment needs. Included in the enterprise funds are Refuse (09), Telecom* (11), Water (12), Sewer (13), and Electric (14). </a:t>
            </a:r>
          </a:p>
          <a:p>
            <a:endParaRPr lang="en-US" sz="2800" dirty="0"/>
          </a:p>
          <a:p>
            <a:pPr marL="114300" indent="0">
              <a:buNone/>
            </a:pPr>
            <a:r>
              <a:rPr lang="en-US" sz="1800" i="1" dirty="0">
                <a:solidFill>
                  <a:schemeClr val="tx1"/>
                </a:solidFill>
                <a:latin typeface="+mn-lt"/>
              </a:rPr>
              <a:t>* Through the City’s annual audit process, Telecom is not identified as a separate enterprise fund although for internal City budgeting and tracking purposes it is considered and programmed as such. Telecom is a component of the General Fund.</a:t>
            </a:r>
          </a:p>
        </p:txBody>
      </p:sp>
      <p:sp>
        <p:nvSpPr>
          <p:cNvPr id="4" name="Slide Number Placeholder 3"/>
          <p:cNvSpPr>
            <a:spLocks noGrp="1"/>
          </p:cNvSpPr>
          <p:nvPr>
            <p:ph type="sldNum" sz="quarter" idx="12"/>
          </p:nvPr>
        </p:nvSpPr>
        <p:spPr/>
        <p:txBody>
          <a:bodyPr/>
          <a:lstStyle/>
          <a:p>
            <a:fld id="{A8DBA3A1-31BE-45C3-8170-7B3D77EE5BDC}" type="slidenum">
              <a:rPr lang="en-US" smtClean="0"/>
              <a:t>36</a:t>
            </a:fld>
            <a:endParaRPr lang="en-US"/>
          </a:p>
        </p:txBody>
      </p:sp>
    </p:spTree>
    <p:extLst>
      <p:ext uri="{BB962C8B-B14F-4D97-AF65-F5344CB8AC3E}">
        <p14:creationId xmlns:p14="http://schemas.microsoft.com/office/powerpoint/2010/main" val="31141329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371600"/>
          </a:xfrm>
        </p:spPr>
        <p:txBody>
          <a:bodyPr>
            <a:normAutofit fontScale="90000"/>
          </a:bodyPr>
          <a:lstStyle/>
          <a:p>
            <a:pPr algn="l"/>
            <a:r>
              <a:rPr lang="en-US" sz="5300" u="sng" dirty="0">
                <a:solidFill>
                  <a:schemeClr val="tx1"/>
                </a:solidFill>
                <a:effectLst/>
              </a:rPr>
              <a:t>FY23 Proposed Budget   </a:t>
            </a:r>
            <a:r>
              <a:rPr lang="en-US" dirty="0"/>
              <a:t>		</a:t>
            </a:r>
          </a:p>
        </p:txBody>
      </p:sp>
      <p:sp>
        <p:nvSpPr>
          <p:cNvPr id="3" name="Content Placeholder 2"/>
          <p:cNvSpPr>
            <a:spLocks noGrp="1"/>
          </p:cNvSpPr>
          <p:nvPr>
            <p:ph idx="1"/>
          </p:nvPr>
        </p:nvSpPr>
        <p:spPr/>
        <p:txBody>
          <a:bodyPr>
            <a:normAutofit/>
          </a:bodyPr>
          <a:lstStyle/>
          <a:p>
            <a:pPr marL="0" indent="0">
              <a:buNone/>
            </a:pPr>
            <a:r>
              <a:rPr lang="en-US" sz="2600" b="1" dirty="0">
                <a:solidFill>
                  <a:schemeClr val="tx1"/>
                </a:solidFill>
                <a:latin typeface="+mn-lt"/>
              </a:rPr>
              <a:t>Refuse (09)</a:t>
            </a:r>
          </a:p>
          <a:p>
            <a:pPr>
              <a:lnSpc>
                <a:spcPct val="110000"/>
              </a:lnSpc>
            </a:pPr>
            <a:r>
              <a:rPr lang="en-US" dirty="0">
                <a:solidFill>
                  <a:schemeClr val="tx1"/>
                </a:solidFill>
                <a:latin typeface="+mn-lt"/>
              </a:rPr>
              <a:t>Proposed budget includes a collection fee increase of 7% across all refuse collection fees.</a:t>
            </a:r>
          </a:p>
          <a:p>
            <a:pPr>
              <a:lnSpc>
                <a:spcPct val="110000"/>
              </a:lnSpc>
            </a:pPr>
            <a:r>
              <a:rPr lang="en-US" dirty="0">
                <a:solidFill>
                  <a:schemeClr val="tx1"/>
                </a:solidFill>
                <a:latin typeface="+mn-lt"/>
              </a:rPr>
              <a:t>FY23 includes funding for all full-time staff on collection trucks, increase in disposal costs,  and moving costs and operation of the landfill generator to electric as a peaking unit.  Capital includes year 1 of 2 cost ($175K) of replacing ‘05 front loader truck.</a:t>
            </a:r>
          </a:p>
          <a:p>
            <a:pPr marL="0" indent="0">
              <a:buNone/>
            </a:pPr>
            <a:endParaRPr lang="en-US" sz="2600" b="1" dirty="0">
              <a:solidFill>
                <a:srgbClr val="FF0000"/>
              </a:solidFill>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37</a:t>
            </a:fld>
            <a:endParaRPr lang="en-US"/>
          </a:p>
        </p:txBody>
      </p:sp>
    </p:spTree>
    <p:extLst>
      <p:ext uri="{BB962C8B-B14F-4D97-AF65-F5344CB8AC3E}">
        <p14:creationId xmlns:p14="http://schemas.microsoft.com/office/powerpoint/2010/main" val="29622704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620000" cy="1219200"/>
          </a:xfrm>
        </p:spPr>
        <p:txBody>
          <a:bodyPr>
            <a:normAutofit fontScale="90000"/>
          </a:bodyPr>
          <a:lstStyle/>
          <a:p>
            <a:pPr algn="l"/>
            <a:r>
              <a:rPr lang="en-US" sz="5300" u="sng" dirty="0">
                <a:solidFill>
                  <a:schemeClr val="tx1"/>
                </a:solidFill>
                <a:effectLst/>
              </a:rPr>
              <a:t>FY23 Proposed Budget   </a:t>
            </a:r>
            <a:r>
              <a:rPr lang="en-US" dirty="0">
                <a:solidFill>
                  <a:schemeClr val="tx1"/>
                </a:solidFill>
              </a:rPr>
              <a:t>	</a:t>
            </a:r>
            <a:r>
              <a:rPr lang="en-US" dirty="0">
                <a:solidFill>
                  <a:srgbClr val="FF0000"/>
                </a:solidFill>
              </a:rPr>
              <a:t>	</a:t>
            </a: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0" indent="0">
              <a:buNone/>
            </a:pPr>
            <a:r>
              <a:rPr lang="en-US" b="1" dirty="0">
                <a:solidFill>
                  <a:schemeClr val="tx1"/>
                </a:solidFill>
                <a:latin typeface="+mn-lt"/>
              </a:rPr>
              <a:t>Telecommunications (11)*</a:t>
            </a:r>
          </a:p>
          <a:p>
            <a:r>
              <a:rPr lang="en-US" dirty="0">
                <a:solidFill>
                  <a:schemeClr val="tx1"/>
                </a:solidFill>
                <a:latin typeface="+mn-lt"/>
              </a:rPr>
              <a:t>The projected FY23 Telecom budget is $2,195,242 and includes $74,732 under a cost allocation analysis going back as revenue to the GF.   $397,899 is included in capital for a continuation of system upgrades, expansion to additional customers, and wired/wireless-to-home project.</a:t>
            </a:r>
          </a:p>
          <a:p>
            <a:r>
              <a:rPr lang="en-US" dirty="0">
                <a:solidFill>
                  <a:schemeClr val="tx1"/>
                </a:solidFill>
                <a:latin typeface="+mn-lt"/>
              </a:rPr>
              <a:t>A business plan has been developed for the residential expansion project. The Clark Road project is planned as a residential pilot project and experienced delays due to supply chain issues regarding certain equipment, but is expected to begin shortly.  The results of the pilot project will be used as data for the business plan.  It is anticipated that grant funding sources will be investigated for FTTH expansion.</a:t>
            </a:r>
          </a:p>
          <a:p>
            <a:pPr marL="0" indent="0">
              <a:buNone/>
            </a:pPr>
            <a:r>
              <a:rPr lang="en-US" dirty="0">
                <a:solidFill>
                  <a:schemeClr val="tx1"/>
                </a:solidFill>
                <a:latin typeface="+mn-lt"/>
              </a:rPr>
              <a:t>*</a:t>
            </a:r>
            <a:r>
              <a:rPr lang="en-US" sz="1700" i="1" dirty="0">
                <a:solidFill>
                  <a:schemeClr val="tx1"/>
                </a:solidFill>
                <a:latin typeface="+mn-lt"/>
              </a:rPr>
              <a:t>Telecom is listed as a separate (11) fund to simplify internal accounting but is actually a component of the General Fund</a:t>
            </a:r>
          </a:p>
          <a:p>
            <a:pPr marL="0" indent="0">
              <a:buNone/>
            </a:pPr>
            <a:endParaRPr lang="en-US" sz="2600" b="1" dirty="0"/>
          </a:p>
        </p:txBody>
      </p:sp>
      <p:sp>
        <p:nvSpPr>
          <p:cNvPr id="4" name="Slide Number Placeholder 3"/>
          <p:cNvSpPr>
            <a:spLocks noGrp="1"/>
          </p:cNvSpPr>
          <p:nvPr>
            <p:ph type="sldNum" sz="quarter" idx="12"/>
          </p:nvPr>
        </p:nvSpPr>
        <p:spPr/>
        <p:txBody>
          <a:bodyPr/>
          <a:lstStyle/>
          <a:p>
            <a:fld id="{A8DBA3A1-31BE-45C3-8170-7B3D77EE5BDC}" type="slidenum">
              <a:rPr lang="en-US" smtClean="0"/>
              <a:t>38</a:t>
            </a:fld>
            <a:endParaRPr lang="en-US"/>
          </a:p>
        </p:txBody>
      </p:sp>
    </p:spTree>
    <p:extLst>
      <p:ext uri="{BB962C8B-B14F-4D97-AF65-F5344CB8AC3E}">
        <p14:creationId xmlns:p14="http://schemas.microsoft.com/office/powerpoint/2010/main" val="21027599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800" u="sng" dirty="0">
                <a:solidFill>
                  <a:schemeClr val="tx1"/>
                </a:solidFill>
                <a:effectLst/>
              </a:rPr>
              <a:t>FY23 Proposed Budget</a:t>
            </a:r>
          </a:p>
        </p:txBody>
      </p:sp>
      <p:sp>
        <p:nvSpPr>
          <p:cNvPr id="3" name="Content Placeholder 2"/>
          <p:cNvSpPr>
            <a:spLocks noGrp="1"/>
          </p:cNvSpPr>
          <p:nvPr>
            <p:ph idx="1"/>
          </p:nvPr>
        </p:nvSpPr>
        <p:spPr/>
        <p:txBody>
          <a:bodyPr>
            <a:normAutofit/>
          </a:bodyPr>
          <a:lstStyle/>
          <a:p>
            <a:pPr marL="0" indent="0">
              <a:buNone/>
            </a:pPr>
            <a:r>
              <a:rPr lang="en-US" sz="2600" b="1" dirty="0">
                <a:solidFill>
                  <a:schemeClr val="tx1"/>
                </a:solidFill>
                <a:latin typeface="+mn-lt"/>
              </a:rPr>
              <a:t>Water (12)</a:t>
            </a:r>
          </a:p>
          <a:p>
            <a:r>
              <a:rPr lang="en-US" dirty="0">
                <a:solidFill>
                  <a:schemeClr val="tx1"/>
                </a:solidFill>
                <a:latin typeface="+mn-lt"/>
              </a:rPr>
              <a:t>Reservoir project has been completed</a:t>
            </a:r>
          </a:p>
          <a:p>
            <a:r>
              <a:rPr lang="en-US" dirty="0">
                <a:solidFill>
                  <a:schemeClr val="tx1"/>
                </a:solidFill>
                <a:latin typeface="+mn-lt"/>
              </a:rPr>
              <a:t>Water/Sewer construction crew continues to make infrastructure repairs at substantial savings over contract costs.</a:t>
            </a:r>
          </a:p>
          <a:p>
            <a:r>
              <a:rPr lang="en-US" dirty="0">
                <a:solidFill>
                  <a:schemeClr val="tx1"/>
                </a:solidFill>
                <a:latin typeface="+mn-lt"/>
              </a:rPr>
              <a:t>Grant application has been submitted for reservoir generator (20% local match)</a:t>
            </a:r>
          </a:p>
          <a:p>
            <a:r>
              <a:rPr lang="en-US" dirty="0">
                <a:solidFill>
                  <a:schemeClr val="tx1"/>
                </a:solidFill>
                <a:latin typeface="+mn-lt"/>
              </a:rPr>
              <a:t>$104,000 in capital for various projects</a:t>
            </a:r>
          </a:p>
          <a:p>
            <a:r>
              <a:rPr lang="en-US" dirty="0">
                <a:solidFill>
                  <a:schemeClr val="tx1"/>
                </a:solidFill>
                <a:latin typeface="+mn-lt"/>
              </a:rPr>
              <a:t>Possible requirement to determine usage of lead pipe in water system.</a:t>
            </a:r>
          </a:p>
        </p:txBody>
      </p:sp>
      <p:sp>
        <p:nvSpPr>
          <p:cNvPr id="4" name="Slide Number Placeholder 3"/>
          <p:cNvSpPr>
            <a:spLocks noGrp="1"/>
          </p:cNvSpPr>
          <p:nvPr>
            <p:ph type="sldNum" sz="quarter" idx="12"/>
          </p:nvPr>
        </p:nvSpPr>
        <p:spPr/>
        <p:txBody>
          <a:bodyPr/>
          <a:lstStyle/>
          <a:p>
            <a:fld id="{A8DBA3A1-31BE-45C3-8170-7B3D77EE5BDC}" type="slidenum">
              <a:rPr lang="en-US" smtClean="0"/>
              <a:t>39</a:t>
            </a:fld>
            <a:endParaRPr lang="en-US"/>
          </a:p>
        </p:txBody>
      </p:sp>
    </p:spTree>
    <p:extLst>
      <p:ext uri="{BB962C8B-B14F-4D97-AF65-F5344CB8AC3E}">
        <p14:creationId xmlns:p14="http://schemas.microsoft.com/office/powerpoint/2010/main" val="890917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961244"/>
            <a:ext cx="8153400" cy="5027017"/>
          </a:xfrm>
          <a:prstGeom prst="rect">
            <a:avLst/>
          </a:prstGeom>
        </p:spPr>
        <p:txBody>
          <a:bodyPr wrap="square">
            <a:spAutoFit/>
          </a:bodyPr>
          <a:lstStyle/>
          <a:p>
            <a:pPr>
              <a:spcBef>
                <a:spcPts val="528"/>
              </a:spcBef>
            </a:pPr>
            <a:r>
              <a:rPr lang="en-US" sz="1600" dirty="0">
                <a:ea typeface="Tahoma" panose="020B0604030504040204" pitchFamily="34" charset="0"/>
                <a:cs typeface="Tahoma" panose="020B0604030504040204" pitchFamily="34" charset="0"/>
              </a:rPr>
              <a:t>As stated in previous years, funding is not unlimited – the City has finite resources and  there simply aren’t enough funds available to fully fund every budget request, but there is adequate funding to cover most of what everyone needs.  Striking that balance year after year is what our budgeting process has been about and through it all, the City has managed to remain fiscally sound.</a:t>
            </a:r>
            <a:endParaRPr lang="en-US" sz="1600" dirty="0"/>
          </a:p>
          <a:p>
            <a:pPr>
              <a:spcBef>
                <a:spcPts val="528"/>
              </a:spcBef>
            </a:pPr>
            <a:endParaRPr lang="en-US" sz="1600" dirty="0"/>
          </a:p>
          <a:p>
            <a:pPr>
              <a:spcBef>
                <a:spcPts val="528"/>
              </a:spcBef>
            </a:pPr>
            <a:r>
              <a:rPr lang="en-US" sz="1600" dirty="0"/>
              <a:t>The annual budget is the City’s financial plan and is the opportunity to blend Council’s vision for the future with what the citizens of Martinsville want and expect, and ultimately with the allocation of resources to turn that plan into reality.  The budget process is a unique opportunity for Council, City staff, and citizens to review and shape the direction City government is headed.   </a:t>
            </a:r>
          </a:p>
          <a:p>
            <a:pPr>
              <a:spcBef>
                <a:spcPts val="528"/>
              </a:spcBef>
            </a:pPr>
            <a:endParaRPr lang="en-US" sz="1600" dirty="0"/>
          </a:p>
          <a:p>
            <a:pPr>
              <a:spcBef>
                <a:spcPts val="528"/>
              </a:spcBef>
            </a:pPr>
            <a:r>
              <a:rPr lang="en-US" sz="1600" dirty="0"/>
              <a:t>As we move through the FY23 budget process, input is essential as efforts are made to create the best financial plan possible to continue moving the City of Martinsville forward into 2023 and beyond.</a:t>
            </a:r>
          </a:p>
          <a:p>
            <a:endParaRPr lang="en-US" sz="1600" dirty="0"/>
          </a:p>
          <a:p>
            <a:r>
              <a:rPr lang="en-US" sz="1600" i="1" dirty="0">
                <a:latin typeface="Cambria" panose="02040503050406030204" pitchFamily="18" charset="0"/>
              </a:rPr>
              <a:t>Leon Towarnicki</a:t>
            </a:r>
          </a:p>
          <a:p>
            <a:r>
              <a:rPr lang="en-US" sz="1600" i="1" dirty="0">
                <a:latin typeface="Cambria" panose="02040503050406030204" pitchFamily="18" charset="0"/>
              </a:rPr>
              <a:t>City Manager</a:t>
            </a:r>
          </a:p>
          <a:p>
            <a:r>
              <a:rPr lang="en-US" sz="1600" i="1" dirty="0">
                <a:latin typeface="Cambria" panose="02040503050406030204" pitchFamily="18" charset="0"/>
              </a:rPr>
              <a:t>April 26, 2022</a:t>
            </a:r>
          </a:p>
        </p:txBody>
      </p:sp>
      <p:sp>
        <p:nvSpPr>
          <p:cNvPr id="5" name="Slide Number Placeholder 4"/>
          <p:cNvSpPr>
            <a:spLocks noGrp="1"/>
          </p:cNvSpPr>
          <p:nvPr>
            <p:ph type="sldNum" sz="quarter" idx="12"/>
          </p:nvPr>
        </p:nvSpPr>
        <p:spPr/>
        <p:txBody>
          <a:bodyPr/>
          <a:lstStyle/>
          <a:p>
            <a:fld id="{A8DBA3A1-31BE-45C3-8170-7B3D77EE5BDC}" type="slidenum">
              <a:rPr lang="en-US" smtClean="0">
                <a:solidFill>
                  <a:schemeClr val="tx1"/>
                </a:solidFill>
              </a:rPr>
              <a:t>4</a:t>
            </a:fld>
            <a:endParaRPr lang="en-US">
              <a:solidFill>
                <a:schemeClr val="tx1"/>
              </a:solidFill>
            </a:endParaRPr>
          </a:p>
        </p:txBody>
      </p:sp>
    </p:spTree>
    <p:extLst>
      <p:ext uri="{BB962C8B-B14F-4D97-AF65-F5344CB8AC3E}">
        <p14:creationId xmlns:p14="http://schemas.microsoft.com/office/powerpoint/2010/main" val="1519916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43000"/>
            <a:ext cx="7620000" cy="914400"/>
          </a:xfrm>
        </p:spPr>
        <p:txBody>
          <a:bodyPr>
            <a:normAutofit fontScale="90000"/>
          </a:bodyPr>
          <a:lstStyle/>
          <a:p>
            <a:pPr algn="l"/>
            <a:r>
              <a:rPr lang="en-US" sz="5300" u="sng" dirty="0">
                <a:solidFill>
                  <a:schemeClr val="tx1"/>
                </a:solidFill>
                <a:effectLst/>
              </a:rPr>
              <a:t>FY23 Proposed Budget   </a:t>
            </a:r>
            <a:r>
              <a:rPr lang="en-US" dirty="0"/>
              <a:t>		</a:t>
            </a:r>
          </a:p>
        </p:txBody>
      </p:sp>
      <p:sp>
        <p:nvSpPr>
          <p:cNvPr id="3" name="Content Placeholder 2"/>
          <p:cNvSpPr>
            <a:spLocks noGrp="1"/>
          </p:cNvSpPr>
          <p:nvPr>
            <p:ph idx="1"/>
          </p:nvPr>
        </p:nvSpPr>
        <p:spPr>
          <a:xfrm>
            <a:off x="457200" y="1447800"/>
            <a:ext cx="8229600" cy="4678363"/>
          </a:xfrm>
        </p:spPr>
        <p:txBody>
          <a:bodyPr>
            <a:normAutofit/>
          </a:bodyPr>
          <a:lstStyle/>
          <a:p>
            <a:pPr marL="0" indent="0">
              <a:buNone/>
            </a:pPr>
            <a:r>
              <a:rPr lang="en-US" b="1" dirty="0">
                <a:solidFill>
                  <a:schemeClr val="tx1"/>
                </a:solidFill>
                <a:latin typeface="+mn-lt"/>
              </a:rPr>
              <a:t>Sewer (13)</a:t>
            </a:r>
          </a:p>
          <a:p>
            <a:r>
              <a:rPr lang="en-US" dirty="0">
                <a:solidFill>
                  <a:schemeClr val="tx1"/>
                </a:solidFill>
                <a:latin typeface="+mn-lt"/>
              </a:rPr>
              <a:t>The Sewer budget includes capital funding ($127,207) to replace a pump and convert to a sodium hypochlorite tank/feed system.</a:t>
            </a:r>
          </a:p>
          <a:p>
            <a:r>
              <a:rPr lang="en-US" dirty="0">
                <a:solidFill>
                  <a:schemeClr val="tx1"/>
                </a:solidFill>
                <a:latin typeface="+mn-lt"/>
              </a:rPr>
              <a:t>Budget includes $500K for 20% EDA Grant match for Jones Creek project.</a:t>
            </a:r>
          </a:p>
          <a:p>
            <a:r>
              <a:rPr lang="en-US" dirty="0">
                <a:solidFill>
                  <a:schemeClr val="tx1"/>
                </a:solidFill>
                <a:latin typeface="+mn-lt"/>
              </a:rPr>
              <a:t>Annual debt service for the interceptor rehab project is included at $634,336.</a:t>
            </a:r>
          </a:p>
          <a:p>
            <a:r>
              <a:rPr lang="en-US" dirty="0">
                <a:solidFill>
                  <a:schemeClr val="tx1"/>
                </a:solidFill>
                <a:latin typeface="+mn-lt"/>
              </a:rPr>
              <a:t>Long term project being investigated is in regard to sludge process at waste water plant and reduction of disposal costs.</a:t>
            </a:r>
            <a:endParaRPr lang="en-US" dirty="0">
              <a:solidFill>
                <a:srgbClr val="FF0000"/>
              </a:solidFill>
              <a:latin typeface="+mn-lt"/>
            </a:endParaRPr>
          </a:p>
          <a:p>
            <a:pPr marL="0" indent="0">
              <a:buNone/>
            </a:pPr>
            <a:endParaRPr lang="en-US" sz="2600" b="1" dirty="0"/>
          </a:p>
        </p:txBody>
      </p:sp>
      <p:sp>
        <p:nvSpPr>
          <p:cNvPr id="4" name="Slide Number Placeholder 3"/>
          <p:cNvSpPr>
            <a:spLocks noGrp="1"/>
          </p:cNvSpPr>
          <p:nvPr>
            <p:ph type="sldNum" sz="quarter" idx="12"/>
          </p:nvPr>
        </p:nvSpPr>
        <p:spPr/>
        <p:txBody>
          <a:bodyPr/>
          <a:lstStyle/>
          <a:p>
            <a:fld id="{A8DBA3A1-31BE-45C3-8170-7B3D77EE5BDC}" type="slidenum">
              <a:rPr lang="en-US" smtClean="0"/>
              <a:t>40</a:t>
            </a:fld>
            <a:endParaRPr lang="en-US"/>
          </a:p>
        </p:txBody>
      </p:sp>
    </p:spTree>
    <p:extLst>
      <p:ext uri="{BB962C8B-B14F-4D97-AF65-F5344CB8AC3E}">
        <p14:creationId xmlns:p14="http://schemas.microsoft.com/office/powerpoint/2010/main" val="12186857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FF5BB-32F4-4FAF-B7B0-62832D75F496}"/>
              </a:ext>
            </a:extLst>
          </p:cNvPr>
          <p:cNvSpPr>
            <a:spLocks noGrp="1"/>
          </p:cNvSpPr>
          <p:nvPr>
            <p:ph type="title"/>
          </p:nvPr>
        </p:nvSpPr>
        <p:spPr>
          <a:xfrm>
            <a:off x="457200" y="0"/>
            <a:ext cx="8229600" cy="1143001"/>
          </a:xfrm>
        </p:spPr>
        <p:txBody>
          <a:bodyPr/>
          <a:lstStyle/>
          <a:p>
            <a:pPr algn="l"/>
            <a:r>
              <a:rPr lang="en-US" sz="4800" u="sng" dirty="0">
                <a:solidFill>
                  <a:schemeClr val="tx1"/>
                </a:solidFill>
                <a:effectLst/>
              </a:rPr>
              <a:t>Water/Sewer Projects</a:t>
            </a:r>
          </a:p>
        </p:txBody>
      </p:sp>
      <p:graphicFrame>
        <p:nvGraphicFramePr>
          <p:cNvPr id="5" name="Content Placeholder 4">
            <a:extLst>
              <a:ext uri="{FF2B5EF4-FFF2-40B4-BE49-F238E27FC236}">
                <a16:creationId xmlns:a16="http://schemas.microsoft.com/office/drawing/2014/main" id="{D22D8830-2270-4D3A-AE09-E4174DE3810C}"/>
              </a:ext>
            </a:extLst>
          </p:cNvPr>
          <p:cNvGraphicFramePr>
            <a:graphicFrameLocks noGrp="1"/>
          </p:cNvGraphicFramePr>
          <p:nvPr>
            <p:ph idx="1"/>
            <p:extLst>
              <p:ext uri="{D42A27DB-BD31-4B8C-83A1-F6EECF244321}">
                <p14:modId xmlns:p14="http://schemas.microsoft.com/office/powerpoint/2010/main" val="1005935043"/>
              </p:ext>
            </p:extLst>
          </p:nvPr>
        </p:nvGraphicFramePr>
        <p:xfrm>
          <a:off x="886694" y="1360917"/>
          <a:ext cx="7370612" cy="4061969"/>
        </p:xfrm>
        <a:graphic>
          <a:graphicData uri="http://schemas.openxmlformats.org/drawingml/2006/table">
            <a:tbl>
              <a:tblPr>
                <a:tableStyleId>{5C22544A-7EE6-4342-B048-85BDC9FD1C3A}</a:tableStyleId>
              </a:tblPr>
              <a:tblGrid>
                <a:gridCol w="897287">
                  <a:extLst>
                    <a:ext uri="{9D8B030D-6E8A-4147-A177-3AD203B41FA5}">
                      <a16:colId xmlns:a16="http://schemas.microsoft.com/office/drawing/2014/main" val="1042818968"/>
                    </a:ext>
                  </a:extLst>
                </a:gridCol>
                <a:gridCol w="1810255">
                  <a:extLst>
                    <a:ext uri="{9D8B030D-6E8A-4147-A177-3AD203B41FA5}">
                      <a16:colId xmlns:a16="http://schemas.microsoft.com/office/drawing/2014/main" val="3862464770"/>
                    </a:ext>
                  </a:extLst>
                </a:gridCol>
                <a:gridCol w="611411">
                  <a:extLst>
                    <a:ext uri="{9D8B030D-6E8A-4147-A177-3AD203B41FA5}">
                      <a16:colId xmlns:a16="http://schemas.microsoft.com/office/drawing/2014/main" val="2638294412"/>
                    </a:ext>
                  </a:extLst>
                </a:gridCol>
                <a:gridCol w="1122542">
                  <a:extLst>
                    <a:ext uri="{9D8B030D-6E8A-4147-A177-3AD203B41FA5}">
                      <a16:colId xmlns:a16="http://schemas.microsoft.com/office/drawing/2014/main" val="3984158266"/>
                    </a:ext>
                  </a:extLst>
                </a:gridCol>
                <a:gridCol w="33517">
                  <a:extLst>
                    <a:ext uri="{9D8B030D-6E8A-4147-A177-3AD203B41FA5}">
                      <a16:colId xmlns:a16="http://schemas.microsoft.com/office/drawing/2014/main" val="4049151528"/>
                    </a:ext>
                  </a:extLst>
                </a:gridCol>
                <a:gridCol w="76200">
                  <a:extLst>
                    <a:ext uri="{9D8B030D-6E8A-4147-A177-3AD203B41FA5}">
                      <a16:colId xmlns:a16="http://schemas.microsoft.com/office/drawing/2014/main" val="1528157079"/>
                    </a:ext>
                  </a:extLst>
                </a:gridCol>
                <a:gridCol w="2349194">
                  <a:extLst>
                    <a:ext uri="{9D8B030D-6E8A-4147-A177-3AD203B41FA5}">
                      <a16:colId xmlns:a16="http://schemas.microsoft.com/office/drawing/2014/main" val="587524778"/>
                    </a:ext>
                  </a:extLst>
                </a:gridCol>
                <a:gridCol w="181244">
                  <a:extLst>
                    <a:ext uri="{9D8B030D-6E8A-4147-A177-3AD203B41FA5}">
                      <a16:colId xmlns:a16="http://schemas.microsoft.com/office/drawing/2014/main" val="3580180393"/>
                    </a:ext>
                  </a:extLst>
                </a:gridCol>
                <a:gridCol w="288962">
                  <a:extLst>
                    <a:ext uri="{9D8B030D-6E8A-4147-A177-3AD203B41FA5}">
                      <a16:colId xmlns:a16="http://schemas.microsoft.com/office/drawing/2014/main" val="2941185133"/>
                    </a:ext>
                  </a:extLst>
                </a:gridCol>
              </a:tblGrid>
              <a:tr h="102537">
                <a:tc>
                  <a:txBody>
                    <a:bodyPr/>
                    <a:lstStyle/>
                    <a:p>
                      <a:pPr algn="l" fontAlgn="b"/>
                      <a:r>
                        <a:rPr lang="en-US" sz="1200" u="none" strike="noStrike" dirty="0">
                          <a:effectLst/>
                          <a:latin typeface="+mn-lt"/>
                        </a:rPr>
                        <a:t>YEAR</a:t>
                      </a:r>
                      <a:endParaRPr lang="en-US" sz="1200" b="0" i="0" u="none" strike="noStrike" dirty="0">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STREET (s)</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WATER</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SEWER</a:t>
                      </a:r>
                      <a:endParaRPr lang="en-US" sz="1200" b="0" i="0" u="none" strike="noStrike">
                        <a:solidFill>
                          <a:srgbClr val="000000"/>
                        </a:solidFill>
                        <a:effectLst/>
                        <a:latin typeface="+mn-lt"/>
                      </a:endParaRPr>
                    </a:p>
                  </a:txBody>
                  <a:tcPr marL="8117" marR="8117" marT="8117" marB="0" anchor="b"/>
                </a:tc>
                <a:tc gridSpan="5">
                  <a:txBody>
                    <a:bodyPr/>
                    <a:lstStyle/>
                    <a:p>
                      <a:pPr algn="l" fontAlgn="b"/>
                      <a:r>
                        <a:rPr lang="en-US" sz="1200" u="none" strike="noStrike" dirty="0">
                          <a:effectLst/>
                          <a:latin typeface="+mn-lt"/>
                        </a:rPr>
                        <a:t>   STATUS</a:t>
                      </a:r>
                      <a:endParaRPr lang="en-US" sz="1200" b="0" i="0" u="none" strike="noStrike" dirty="0">
                        <a:solidFill>
                          <a:srgbClr val="000000"/>
                        </a:solidFill>
                        <a:effectLst/>
                        <a:latin typeface="+mn-lt"/>
                      </a:endParaRPr>
                    </a:p>
                  </a:txBody>
                  <a:tcPr marL="8117" marR="8117" marT="8117"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17612947"/>
                  </a:ext>
                </a:extLst>
              </a:tr>
              <a:tr h="124486">
                <a:tc>
                  <a:txBody>
                    <a:bodyPr/>
                    <a:lstStyle/>
                    <a:p>
                      <a:pPr algn="l" fontAlgn="b"/>
                      <a:endParaRPr lang="en-US" sz="1200" b="0" i="0" u="none" strike="noStrike" dirty="0">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gridSpan="3">
                  <a:txBody>
                    <a:bodyPr/>
                    <a:lstStyle/>
                    <a:p>
                      <a:pPr algn="l" fontAlgn="b"/>
                      <a:endParaRPr lang="en-US" sz="1200" b="0" i="0" u="none" strike="noStrike">
                        <a:solidFill>
                          <a:srgbClr val="FF0000"/>
                        </a:solidFill>
                        <a:effectLst/>
                        <a:latin typeface="+mn-lt"/>
                      </a:endParaRPr>
                    </a:p>
                  </a:txBody>
                  <a:tcPr marL="8117" marR="8117" marT="8117" marB="0" anchor="b"/>
                </a:tc>
                <a:tc hMerge="1">
                  <a:txBody>
                    <a:bodyPr/>
                    <a:lstStyle/>
                    <a:p>
                      <a:endParaRPr lang="en-US"/>
                    </a:p>
                  </a:txBody>
                  <a:tcPr/>
                </a:tc>
                <a:tc hMerge="1">
                  <a:txBody>
                    <a:bodyPr/>
                    <a:lstStyle/>
                    <a:p>
                      <a:pPr algn="l" fontAlgn="b"/>
                      <a:endParaRPr lang="en-US" sz="1200" b="0" i="0" u="none" strike="noStrike">
                        <a:solidFill>
                          <a:srgbClr val="FF0000"/>
                        </a:solidFill>
                        <a:effectLst/>
                        <a:latin typeface="+mn-lt"/>
                      </a:endParaRPr>
                    </a:p>
                  </a:txBody>
                  <a:tcPr marL="8117" marR="8117" marT="8117" marB="0" anchor="b"/>
                </a:tc>
                <a:tc>
                  <a:txBody>
                    <a:bodyPr/>
                    <a:lstStyle/>
                    <a:p>
                      <a:pPr algn="l" fontAlgn="b"/>
                      <a:endParaRPr lang="en-US" sz="1200" b="0" i="0" u="none" strike="noStrike">
                        <a:solidFill>
                          <a:srgbClr val="FF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dirty="0">
                        <a:latin typeface="+mn-lt"/>
                      </a:endParaRPr>
                    </a:p>
                  </a:txBody>
                  <a:tcPr marL="77922" marR="77922" marT="38961" marB="38961"/>
                </a:tc>
                <a:extLst>
                  <a:ext uri="{0D108BD9-81ED-4DB2-BD59-A6C34878D82A}">
                    <a16:rowId xmlns:a16="http://schemas.microsoft.com/office/drawing/2014/main" val="4014137399"/>
                  </a:ext>
                </a:extLst>
              </a:tr>
              <a:tr h="0">
                <a:tc>
                  <a:txBody>
                    <a:bodyPr/>
                    <a:lstStyle/>
                    <a:p>
                      <a:pPr algn="l" fontAlgn="b"/>
                      <a:r>
                        <a:rPr lang="en-US" sz="1200" b="0" i="0" u="none" strike="noStrike" dirty="0">
                          <a:solidFill>
                            <a:srgbClr val="000000"/>
                          </a:solidFill>
                          <a:effectLst/>
                          <a:latin typeface="+mn-lt"/>
                        </a:rPr>
                        <a:t>2022-2023</a:t>
                      </a:r>
                    </a:p>
                  </a:txBody>
                  <a:tcPr marL="8117" marR="8117" marT="8117" marB="0" anchor="b"/>
                </a:tc>
                <a:tc>
                  <a:txBody>
                    <a:bodyPr/>
                    <a:lstStyle/>
                    <a:p>
                      <a:pPr algn="l" fontAlgn="b"/>
                      <a:r>
                        <a:rPr lang="en-US" sz="1200" b="0" i="0" u="none" strike="noStrike" dirty="0">
                          <a:solidFill>
                            <a:srgbClr val="000000"/>
                          </a:solidFill>
                          <a:effectLst/>
                          <a:latin typeface="+mn-lt"/>
                        </a:rPr>
                        <a:t>LAKEMONT CT</a:t>
                      </a:r>
                    </a:p>
                  </a:txBody>
                  <a:tcPr marL="8117" marR="8117" marT="8117" marB="0" anchor="b"/>
                </a:tc>
                <a:tc>
                  <a:txBody>
                    <a:bodyPr/>
                    <a:lstStyle/>
                    <a:p>
                      <a:pPr algn="l" fontAlgn="b"/>
                      <a:r>
                        <a:rPr lang="en-US" sz="1200" b="0" i="0" u="none" strike="noStrike" dirty="0">
                          <a:solidFill>
                            <a:srgbClr val="000000"/>
                          </a:solidFill>
                          <a:effectLst/>
                          <a:latin typeface="+mn-lt"/>
                        </a:rPr>
                        <a:t>1400</a:t>
                      </a:r>
                    </a:p>
                  </a:txBody>
                  <a:tcPr marL="8117" marR="8117" marT="8117" marB="0" anchor="b"/>
                </a:tc>
                <a:tc gridSpan="2">
                  <a:txBody>
                    <a:bodyPr/>
                    <a:lstStyle/>
                    <a:p>
                      <a:pPr algn="l" fontAlgn="b"/>
                      <a:endParaRPr lang="en-US" sz="1200" b="0" i="0" u="none" strike="noStrike">
                        <a:solidFill>
                          <a:srgbClr val="FF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70AD47"/>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dirty="0">
                        <a:latin typeface="+mn-lt"/>
                      </a:endParaRPr>
                    </a:p>
                  </a:txBody>
                  <a:tcPr marL="77922" marR="77922" marT="38961" marB="38961"/>
                </a:tc>
                <a:extLst>
                  <a:ext uri="{0D108BD9-81ED-4DB2-BD59-A6C34878D82A}">
                    <a16:rowId xmlns:a16="http://schemas.microsoft.com/office/drawing/2014/main" val="3624859606"/>
                  </a:ext>
                </a:extLst>
              </a:tr>
              <a:tr h="0">
                <a:tc>
                  <a:txBody>
                    <a:bodyPr/>
                    <a:lstStyle/>
                    <a:p>
                      <a:pPr algn="l" fontAlgn="b"/>
                      <a:r>
                        <a:rPr lang="en-US" sz="1200" u="none" strike="noStrike" dirty="0">
                          <a:effectLst/>
                          <a:latin typeface="+mn-lt"/>
                        </a:rPr>
                        <a:t>2022-2023</a:t>
                      </a:r>
                      <a:endParaRPr lang="en-US" sz="1200" b="0" i="0" u="none" strike="noStrike" dirty="0">
                        <a:solidFill>
                          <a:srgbClr val="000000"/>
                        </a:solidFill>
                        <a:effectLst/>
                        <a:latin typeface="+mn-lt"/>
                      </a:endParaRPr>
                    </a:p>
                  </a:txBody>
                  <a:tcPr marL="8117" marR="8117" marT="8117" marB="0" anchor="b"/>
                </a:tc>
                <a:tc>
                  <a:txBody>
                    <a:bodyPr/>
                    <a:lstStyle/>
                    <a:p>
                      <a:pPr algn="l" fontAlgn="b"/>
                      <a:r>
                        <a:rPr lang="en-US" sz="1200" u="none" strike="noStrike" dirty="0">
                          <a:effectLst/>
                          <a:latin typeface="+mn-lt"/>
                        </a:rPr>
                        <a:t>FOREST ST  PT2</a:t>
                      </a:r>
                      <a:endParaRPr lang="en-US" sz="1200" b="0" i="0" u="none" strike="noStrike" dirty="0">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gridSpan="2">
                  <a:txBody>
                    <a:bodyPr/>
                    <a:lstStyle/>
                    <a:p>
                      <a:pPr algn="l" fontAlgn="b"/>
                      <a:r>
                        <a:rPr lang="en-US" sz="1200" u="none" strike="noStrike">
                          <a:effectLst/>
                          <a:latin typeface="+mn-lt"/>
                        </a:rPr>
                        <a:t>1750'</a:t>
                      </a:r>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dirty="0">
                          <a:effectLst/>
                          <a:latin typeface="+mn-lt"/>
                        </a:rPr>
                        <a:t>INCLUDE LATERALS</a:t>
                      </a:r>
                      <a:endParaRPr lang="en-US" sz="1200" b="0" i="0" u="none" strike="noStrike" dirty="0">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dirty="0">
                        <a:latin typeface="+mn-lt"/>
                      </a:endParaRPr>
                    </a:p>
                  </a:txBody>
                  <a:tcPr marL="77922" marR="77922" marT="38961" marB="38961"/>
                </a:tc>
                <a:extLst>
                  <a:ext uri="{0D108BD9-81ED-4DB2-BD59-A6C34878D82A}">
                    <a16:rowId xmlns:a16="http://schemas.microsoft.com/office/drawing/2014/main" val="2259368487"/>
                  </a:ext>
                </a:extLst>
              </a:tr>
              <a:tr h="343174">
                <a:tc>
                  <a:txBody>
                    <a:bodyPr/>
                    <a:lstStyle/>
                    <a:p>
                      <a:pPr algn="l" fontAlgn="b"/>
                      <a:r>
                        <a:rPr lang="en-US" sz="1200" u="none" strike="noStrike" dirty="0">
                          <a:effectLst/>
                          <a:latin typeface="+mn-lt"/>
                        </a:rPr>
                        <a:t>2022-2023</a:t>
                      </a:r>
                      <a:endParaRPr lang="en-US" sz="1200" b="0" i="0" u="none" strike="noStrike" dirty="0">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AUBURN PL</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dirty="0">
                          <a:effectLst/>
                          <a:latin typeface="+mn-lt"/>
                        </a:rPr>
                        <a:t>1200'</a:t>
                      </a:r>
                      <a:endParaRPr lang="en-US" sz="1200" b="0" i="0" u="none" strike="noStrike" dirty="0">
                        <a:solidFill>
                          <a:srgbClr val="000000"/>
                        </a:solidFill>
                        <a:effectLst/>
                        <a:latin typeface="+mn-lt"/>
                      </a:endParaRPr>
                    </a:p>
                  </a:txBody>
                  <a:tcPr marL="8117" marR="8117" marT="8117" marB="0" anchor="b"/>
                </a:tc>
                <a:tc gridSpan="2">
                  <a:txBody>
                    <a:bodyPr/>
                    <a:lstStyle/>
                    <a:p>
                      <a:pPr algn="l" fontAlgn="b"/>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dirty="0">
                          <a:effectLst/>
                          <a:latin typeface="+mn-lt"/>
                        </a:rPr>
                        <a:t>ON HOLD, PIPE ORDERED</a:t>
                      </a:r>
                      <a:endParaRPr lang="en-US" sz="1200" b="0" i="0" u="none" strike="noStrike" dirty="0">
                        <a:solidFill>
                          <a:srgbClr val="0070C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2554099834"/>
                  </a:ext>
                </a:extLst>
              </a:tr>
              <a:tr h="343174">
                <a:tc>
                  <a:txBody>
                    <a:bodyPr/>
                    <a:lstStyle/>
                    <a:p>
                      <a:pPr algn="l" fontAlgn="b"/>
                      <a:r>
                        <a:rPr lang="en-US" sz="1200" u="none" strike="noStrike" dirty="0">
                          <a:effectLst/>
                          <a:latin typeface="+mn-lt"/>
                        </a:rPr>
                        <a:t>2022-2023</a:t>
                      </a:r>
                      <a:endParaRPr lang="en-US" sz="1200" b="0" i="0" u="none" strike="noStrike" dirty="0">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VENNA AVE/EDWARDS</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3500'</a:t>
                      </a:r>
                      <a:endParaRPr lang="en-US" sz="1200" b="0" i="0" u="none" strike="noStrike">
                        <a:solidFill>
                          <a:srgbClr val="000000"/>
                        </a:solidFill>
                        <a:effectLst/>
                        <a:latin typeface="+mn-lt"/>
                      </a:endParaRPr>
                    </a:p>
                  </a:txBody>
                  <a:tcPr marL="8117" marR="8117" marT="8117" marB="0" anchor="b"/>
                </a:tc>
                <a:tc gridSpan="2">
                  <a:txBody>
                    <a:bodyPr/>
                    <a:lstStyle/>
                    <a:p>
                      <a:pPr algn="l" fontAlgn="b"/>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GALVANIZED, IN BAD SHAPE</a:t>
                      </a:r>
                      <a:endParaRPr lang="en-US" sz="1200" b="0" i="0" u="none" strike="noStrike">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3133106000"/>
                  </a:ext>
                </a:extLst>
              </a:tr>
              <a:tr h="343174">
                <a:tc>
                  <a:txBody>
                    <a:bodyPr/>
                    <a:lstStyle/>
                    <a:p>
                      <a:pPr algn="l" fontAlgn="b"/>
                      <a:r>
                        <a:rPr lang="en-US" sz="1200" u="none" strike="noStrike">
                          <a:effectLst/>
                          <a:latin typeface="+mn-lt"/>
                        </a:rPr>
                        <a:t>2022-2023</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dirty="0">
                          <a:effectLst/>
                          <a:latin typeface="+mn-lt"/>
                        </a:rPr>
                        <a:t>FOREST ST  PT1</a:t>
                      </a:r>
                      <a:endParaRPr lang="en-US" sz="1200" b="0" i="0" u="none" strike="noStrike" dirty="0">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gridSpan="2">
                  <a:txBody>
                    <a:bodyPr/>
                    <a:lstStyle/>
                    <a:p>
                      <a:pPr algn="l" fontAlgn="b"/>
                      <a:r>
                        <a:rPr lang="en-US" sz="1200" u="none" strike="noStrike">
                          <a:effectLst/>
                          <a:latin typeface="+mn-lt"/>
                        </a:rPr>
                        <a:t>1750'</a:t>
                      </a:r>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dirty="0">
                          <a:effectLst/>
                          <a:latin typeface="+mn-lt"/>
                        </a:rPr>
                        <a:t>INCLUDE LATERALS</a:t>
                      </a:r>
                      <a:endParaRPr lang="en-US" sz="1200" b="0" i="0" u="none" strike="noStrike" dirty="0">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1849714333"/>
                  </a:ext>
                </a:extLst>
              </a:tr>
              <a:tr h="343174">
                <a:tc>
                  <a:txBody>
                    <a:bodyPr/>
                    <a:lstStyle/>
                    <a:p>
                      <a:pPr algn="l" fontAlgn="b"/>
                      <a:r>
                        <a:rPr lang="en-US" sz="1200" u="none" strike="noStrike" dirty="0">
                          <a:effectLst/>
                          <a:latin typeface="+mn-lt"/>
                        </a:rPr>
                        <a:t>2023-2024</a:t>
                      </a:r>
                      <a:endParaRPr lang="en-US" sz="1200" b="0" i="0" u="none" strike="noStrike" dirty="0">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BARTON</a:t>
                      </a:r>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gridSpan="2">
                  <a:txBody>
                    <a:bodyPr/>
                    <a:lstStyle/>
                    <a:p>
                      <a:pPr algn="l" fontAlgn="b"/>
                      <a:r>
                        <a:rPr lang="en-US" sz="1200" u="none" strike="noStrike">
                          <a:effectLst/>
                          <a:latin typeface="+mn-lt"/>
                        </a:rPr>
                        <a:t>1000'</a:t>
                      </a:r>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dirty="0">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2214514495"/>
                  </a:ext>
                </a:extLst>
              </a:tr>
              <a:tr h="343174">
                <a:tc>
                  <a:txBody>
                    <a:bodyPr/>
                    <a:lstStyle/>
                    <a:p>
                      <a:pPr algn="l" fontAlgn="b"/>
                      <a:r>
                        <a:rPr lang="en-US" sz="1200" u="none" strike="noStrike">
                          <a:effectLst/>
                          <a:latin typeface="+mn-lt"/>
                        </a:rPr>
                        <a:t>2023-2024</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ASKIN</a:t>
                      </a:r>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gridSpan="2">
                  <a:txBody>
                    <a:bodyPr/>
                    <a:lstStyle/>
                    <a:p>
                      <a:pPr algn="l" fontAlgn="b"/>
                      <a:r>
                        <a:rPr lang="en-US" sz="1200" u="none" strike="noStrike">
                          <a:effectLst/>
                          <a:latin typeface="+mn-lt"/>
                        </a:rPr>
                        <a:t>2000'</a:t>
                      </a:r>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2157171479"/>
                  </a:ext>
                </a:extLst>
              </a:tr>
              <a:tr h="343174">
                <a:tc>
                  <a:txBody>
                    <a:bodyPr/>
                    <a:lstStyle/>
                    <a:p>
                      <a:pPr algn="l" fontAlgn="b"/>
                      <a:r>
                        <a:rPr lang="en-US" sz="1200" u="none" strike="noStrike">
                          <a:effectLst/>
                          <a:latin typeface="+mn-lt"/>
                        </a:rPr>
                        <a:t>2024-2025</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AMY</a:t>
                      </a:r>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gridSpan="2">
                  <a:txBody>
                    <a:bodyPr/>
                    <a:lstStyle/>
                    <a:p>
                      <a:pPr algn="l" fontAlgn="b"/>
                      <a:r>
                        <a:rPr lang="en-US" sz="1200" u="none" strike="noStrike">
                          <a:effectLst/>
                          <a:latin typeface="+mn-lt"/>
                        </a:rPr>
                        <a:t>700'</a:t>
                      </a:r>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endParaRPr lang="en-US" sz="1200" dirty="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3229507517"/>
                  </a:ext>
                </a:extLst>
              </a:tr>
              <a:tr h="343174">
                <a:tc>
                  <a:txBody>
                    <a:bodyPr/>
                    <a:lstStyle/>
                    <a:p>
                      <a:pPr algn="l" fontAlgn="b"/>
                      <a:r>
                        <a:rPr lang="en-US" sz="1200" u="none" strike="noStrike">
                          <a:effectLst/>
                          <a:latin typeface="+mn-lt"/>
                        </a:rPr>
                        <a:t>2024-2025</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LAKEVIEW TR</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dirty="0">
                          <a:effectLst/>
                          <a:latin typeface="+mn-lt"/>
                        </a:rPr>
                        <a:t>1500'</a:t>
                      </a:r>
                      <a:endParaRPr lang="en-US" sz="1200" b="0" i="0" u="none" strike="noStrike" dirty="0">
                        <a:solidFill>
                          <a:srgbClr val="000000"/>
                        </a:solidFill>
                        <a:effectLst/>
                        <a:latin typeface="+mn-lt"/>
                      </a:endParaRPr>
                    </a:p>
                  </a:txBody>
                  <a:tcPr marL="8117" marR="8117" marT="8117" marB="0" anchor="b"/>
                </a:tc>
                <a:tc gridSpan="2">
                  <a:txBody>
                    <a:bodyPr/>
                    <a:lstStyle/>
                    <a:p>
                      <a:pPr algn="l" fontAlgn="b"/>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2663118665"/>
                  </a:ext>
                </a:extLst>
              </a:tr>
              <a:tr h="343174">
                <a:tc>
                  <a:txBody>
                    <a:bodyPr/>
                    <a:lstStyle/>
                    <a:p>
                      <a:pPr algn="l" fontAlgn="b"/>
                      <a:r>
                        <a:rPr lang="en-US" sz="1200" u="none" strike="noStrike">
                          <a:effectLst/>
                          <a:latin typeface="+mn-lt"/>
                        </a:rPr>
                        <a:t>2024-2025</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D ST</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500'</a:t>
                      </a:r>
                      <a:endParaRPr lang="en-US" sz="1200" b="0" i="0" u="none" strike="noStrike">
                        <a:solidFill>
                          <a:srgbClr val="000000"/>
                        </a:solidFill>
                        <a:effectLst/>
                        <a:latin typeface="+mn-lt"/>
                      </a:endParaRPr>
                    </a:p>
                  </a:txBody>
                  <a:tcPr marL="8117" marR="8117" marT="8117" marB="0" anchor="b"/>
                </a:tc>
                <a:tc gridSpan="2">
                  <a:txBody>
                    <a:bodyPr/>
                    <a:lstStyle/>
                    <a:p>
                      <a:pPr algn="l" fontAlgn="b"/>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a:latin typeface="+mn-lt"/>
                      </a:endParaRPr>
                    </a:p>
                  </a:txBody>
                  <a:tcPr marL="77922" marR="77922" marT="38961" marB="38961"/>
                </a:tc>
                <a:extLst>
                  <a:ext uri="{0D108BD9-81ED-4DB2-BD59-A6C34878D82A}">
                    <a16:rowId xmlns:a16="http://schemas.microsoft.com/office/drawing/2014/main" val="3683338777"/>
                  </a:ext>
                </a:extLst>
              </a:tr>
              <a:tr h="343174">
                <a:tc>
                  <a:txBody>
                    <a:bodyPr/>
                    <a:lstStyle/>
                    <a:p>
                      <a:pPr algn="l" fontAlgn="b"/>
                      <a:r>
                        <a:rPr lang="en-US" sz="1200" u="none" strike="noStrike">
                          <a:effectLst/>
                          <a:latin typeface="+mn-lt"/>
                        </a:rPr>
                        <a:t>2025-2026</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CORN TASSEL</a:t>
                      </a:r>
                      <a:endParaRPr lang="en-US" sz="1200" b="0" i="0" u="none" strike="noStrike">
                        <a:solidFill>
                          <a:srgbClr val="000000"/>
                        </a:solidFill>
                        <a:effectLst/>
                        <a:latin typeface="+mn-lt"/>
                      </a:endParaRPr>
                    </a:p>
                  </a:txBody>
                  <a:tcPr marL="8117" marR="8117" marT="8117" marB="0" anchor="b"/>
                </a:tc>
                <a:tc>
                  <a:txBody>
                    <a:bodyPr/>
                    <a:lstStyle/>
                    <a:p>
                      <a:pPr algn="l" fontAlgn="b"/>
                      <a:r>
                        <a:rPr lang="en-US" sz="1200" u="none" strike="noStrike">
                          <a:effectLst/>
                          <a:latin typeface="+mn-lt"/>
                        </a:rPr>
                        <a:t>3600'</a:t>
                      </a:r>
                      <a:endParaRPr lang="en-US" sz="1200" b="0" i="0" u="none" strike="noStrike">
                        <a:solidFill>
                          <a:srgbClr val="000000"/>
                        </a:solidFill>
                        <a:effectLst/>
                        <a:latin typeface="+mn-lt"/>
                      </a:endParaRPr>
                    </a:p>
                  </a:txBody>
                  <a:tcPr marL="8117" marR="8117" marT="8117" marB="0" anchor="b"/>
                </a:tc>
                <a:tc gridSpan="2">
                  <a:txBody>
                    <a:bodyPr/>
                    <a:lstStyle/>
                    <a:p>
                      <a:pPr algn="l" fontAlgn="b"/>
                      <a:endParaRPr lang="en-US" sz="1200" b="0" i="0" u="none" strike="noStrike">
                        <a:solidFill>
                          <a:srgbClr val="000000"/>
                        </a:solidFill>
                        <a:effectLst/>
                        <a:latin typeface="+mn-lt"/>
                      </a:endParaRPr>
                    </a:p>
                  </a:txBody>
                  <a:tcPr marL="8117" marR="8117" marT="8117" marB="0" anchor="b"/>
                </a:tc>
                <a:tc hMerge="1">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pPr algn="l" fontAlgn="b"/>
                      <a:endParaRPr lang="en-US" sz="1200" b="0" i="0" u="none" strike="noStrike" dirty="0">
                        <a:solidFill>
                          <a:srgbClr val="000000"/>
                        </a:solidFill>
                        <a:effectLst/>
                        <a:latin typeface="+mn-lt"/>
                      </a:endParaRPr>
                    </a:p>
                  </a:txBody>
                  <a:tcPr marL="8117" marR="8117" marT="8117" marB="0" anchor="b"/>
                </a:tc>
                <a:tc>
                  <a:txBody>
                    <a:bodyPr/>
                    <a:lstStyle/>
                    <a:p>
                      <a:pPr algn="l" fontAlgn="b"/>
                      <a:endParaRPr lang="en-US" sz="1200" b="0" i="0" u="none" strike="noStrike">
                        <a:solidFill>
                          <a:srgbClr val="000000"/>
                        </a:solidFill>
                        <a:effectLst/>
                        <a:latin typeface="+mn-lt"/>
                      </a:endParaRPr>
                    </a:p>
                  </a:txBody>
                  <a:tcPr marL="8117" marR="8117" marT="8117" marB="0" anchor="b"/>
                </a:tc>
                <a:tc>
                  <a:txBody>
                    <a:bodyPr/>
                    <a:lstStyle/>
                    <a:p>
                      <a:endParaRPr lang="en-US" sz="1200">
                        <a:latin typeface="+mn-lt"/>
                      </a:endParaRPr>
                    </a:p>
                  </a:txBody>
                  <a:tcPr marL="77922" marR="77922" marT="38961" marB="38961"/>
                </a:tc>
                <a:tc>
                  <a:txBody>
                    <a:bodyPr/>
                    <a:lstStyle/>
                    <a:p>
                      <a:endParaRPr lang="en-US" sz="1200" dirty="0">
                        <a:latin typeface="+mn-lt"/>
                      </a:endParaRPr>
                    </a:p>
                  </a:txBody>
                  <a:tcPr marL="77922" marR="77922" marT="38961" marB="38961"/>
                </a:tc>
                <a:extLst>
                  <a:ext uri="{0D108BD9-81ED-4DB2-BD59-A6C34878D82A}">
                    <a16:rowId xmlns:a16="http://schemas.microsoft.com/office/drawing/2014/main" val="3469008178"/>
                  </a:ext>
                </a:extLst>
              </a:tr>
            </a:tbl>
          </a:graphicData>
        </a:graphic>
      </p:graphicFrame>
      <p:sp>
        <p:nvSpPr>
          <p:cNvPr id="4" name="Slide Number Placeholder 3">
            <a:extLst>
              <a:ext uri="{FF2B5EF4-FFF2-40B4-BE49-F238E27FC236}">
                <a16:creationId xmlns:a16="http://schemas.microsoft.com/office/drawing/2014/main" id="{962C713D-AFD9-4634-9A23-2E5B51216F51}"/>
              </a:ext>
            </a:extLst>
          </p:cNvPr>
          <p:cNvSpPr>
            <a:spLocks noGrp="1"/>
          </p:cNvSpPr>
          <p:nvPr>
            <p:ph type="sldNum" sz="quarter" idx="12"/>
          </p:nvPr>
        </p:nvSpPr>
        <p:spPr/>
        <p:txBody>
          <a:bodyPr/>
          <a:lstStyle/>
          <a:p>
            <a:fld id="{A8DBA3A1-31BE-45C3-8170-7B3D77EE5BDC}" type="slidenum">
              <a:rPr lang="en-US" smtClean="0"/>
              <a:t>41</a:t>
            </a:fld>
            <a:endParaRPr lang="en-US"/>
          </a:p>
        </p:txBody>
      </p:sp>
    </p:spTree>
    <p:extLst>
      <p:ext uri="{BB962C8B-B14F-4D97-AF65-F5344CB8AC3E}">
        <p14:creationId xmlns:p14="http://schemas.microsoft.com/office/powerpoint/2010/main" val="2773863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295400"/>
          </a:xfrm>
        </p:spPr>
        <p:txBody>
          <a:bodyPr>
            <a:normAutofit fontScale="90000"/>
          </a:bodyPr>
          <a:lstStyle/>
          <a:p>
            <a:pPr algn="l"/>
            <a:r>
              <a:rPr lang="en-US" sz="5300" u="sng" dirty="0">
                <a:solidFill>
                  <a:schemeClr val="tx1"/>
                </a:solidFill>
                <a:effectLst/>
              </a:rPr>
              <a:t>FY23 Proposed Budget   </a:t>
            </a:r>
            <a:r>
              <a:rPr lang="en-US" dirty="0"/>
              <a:t>		</a:t>
            </a:r>
          </a:p>
        </p:txBody>
      </p:sp>
      <p:sp>
        <p:nvSpPr>
          <p:cNvPr id="3" name="Content Placeholder 2"/>
          <p:cNvSpPr>
            <a:spLocks noGrp="1"/>
          </p:cNvSpPr>
          <p:nvPr>
            <p:ph idx="1"/>
          </p:nvPr>
        </p:nvSpPr>
        <p:spPr>
          <a:xfrm>
            <a:off x="457200" y="1295400"/>
            <a:ext cx="8229600" cy="5105400"/>
          </a:xfrm>
        </p:spPr>
        <p:txBody>
          <a:bodyPr>
            <a:normAutofit lnSpcReduction="10000"/>
          </a:bodyPr>
          <a:lstStyle/>
          <a:p>
            <a:pPr marL="0" indent="0">
              <a:buNone/>
            </a:pPr>
            <a:r>
              <a:rPr lang="en-US" b="1" dirty="0">
                <a:solidFill>
                  <a:schemeClr val="tx1"/>
                </a:solidFill>
                <a:latin typeface="+mn-lt"/>
              </a:rPr>
              <a:t>Electric (14)</a:t>
            </a:r>
            <a:endParaRPr lang="en-US" dirty="0">
              <a:solidFill>
                <a:schemeClr val="tx1"/>
              </a:solidFill>
              <a:latin typeface="+mn-lt"/>
            </a:endParaRPr>
          </a:p>
          <a:p>
            <a:r>
              <a:rPr lang="en-US" dirty="0">
                <a:solidFill>
                  <a:schemeClr val="tx1"/>
                </a:solidFill>
                <a:latin typeface="+mn-lt"/>
              </a:rPr>
              <a:t>No proposed electric rate increase effective July 1</a:t>
            </a:r>
          </a:p>
          <a:p>
            <a:r>
              <a:rPr lang="en-US" sz="2400" dirty="0">
                <a:solidFill>
                  <a:schemeClr val="tx1"/>
                </a:solidFill>
                <a:latin typeface="+mn-lt"/>
              </a:rPr>
              <a:t>Electric budget </a:t>
            </a:r>
            <a:r>
              <a:rPr lang="en-US" dirty="0">
                <a:solidFill>
                  <a:schemeClr val="tx1"/>
                </a:solidFill>
                <a:latin typeface="+mn-lt"/>
              </a:rPr>
              <a:t>capital ($660,200)</a:t>
            </a:r>
            <a:r>
              <a:rPr lang="en-US" sz="2400" dirty="0">
                <a:solidFill>
                  <a:schemeClr val="tx1"/>
                </a:solidFill>
                <a:latin typeface="+mn-lt"/>
              </a:rPr>
              <a:t> year 2 of 2 funding a 55 foot bucket truck and 1 of 2 on second truck; station transformers; line replacements, increased costs for flood insurance, tree trimming, generator fuel, dam repairs</a:t>
            </a:r>
          </a:p>
          <a:p>
            <a:r>
              <a:rPr lang="en-US" sz="2400" dirty="0">
                <a:solidFill>
                  <a:schemeClr val="tx1"/>
                </a:solidFill>
                <a:latin typeface="+mn-lt"/>
              </a:rPr>
              <a:t>FY23 Electric budget is $21,356,332 and the purchased power item is $16,068,000, the largest single line item expense in the City’s budget</a:t>
            </a:r>
            <a:r>
              <a:rPr lang="en-US" dirty="0">
                <a:solidFill>
                  <a:schemeClr val="tx1"/>
                </a:solidFill>
                <a:latin typeface="+mn-lt"/>
              </a:rPr>
              <a:t>, and represents 75.2% of the Electric budget.</a:t>
            </a:r>
          </a:p>
          <a:p>
            <a:r>
              <a:rPr lang="en-US" sz="2400" dirty="0">
                <a:solidFill>
                  <a:schemeClr val="tx1"/>
                </a:solidFill>
                <a:latin typeface="+mn-lt"/>
              </a:rPr>
              <a:t>Battery storage project is starting up; may be delays on solar due to supply chain issues; possible long term projects - investigate an alternate electric feed to City; work at </a:t>
            </a:r>
            <a:r>
              <a:rPr lang="en-US" sz="2400" dirty="0" err="1">
                <a:solidFill>
                  <a:schemeClr val="tx1"/>
                </a:solidFill>
                <a:latin typeface="+mn-lt"/>
              </a:rPr>
              <a:t>hydroplant</a:t>
            </a:r>
            <a:r>
              <a:rPr lang="en-US" sz="2400" dirty="0">
                <a:solidFill>
                  <a:schemeClr val="tx1"/>
                </a:solidFill>
                <a:latin typeface="+mn-lt"/>
              </a:rPr>
              <a:t> (dredge &amp; replace turbines)</a:t>
            </a:r>
          </a:p>
          <a:p>
            <a:pPr marL="0" indent="0">
              <a:buNone/>
            </a:pPr>
            <a:endParaRPr lang="en-US" sz="2400" dirty="0"/>
          </a:p>
          <a:p>
            <a:pPr marL="0" indent="0">
              <a:buNone/>
            </a:pPr>
            <a:endParaRPr lang="en-US" sz="2600" b="1" dirty="0"/>
          </a:p>
        </p:txBody>
      </p:sp>
      <p:sp>
        <p:nvSpPr>
          <p:cNvPr id="4" name="Slide Number Placeholder 3"/>
          <p:cNvSpPr>
            <a:spLocks noGrp="1"/>
          </p:cNvSpPr>
          <p:nvPr>
            <p:ph type="sldNum" sz="quarter" idx="12"/>
          </p:nvPr>
        </p:nvSpPr>
        <p:spPr/>
        <p:txBody>
          <a:bodyPr/>
          <a:lstStyle/>
          <a:p>
            <a:fld id="{A8DBA3A1-31BE-45C3-8170-7B3D77EE5BDC}" type="slidenum">
              <a:rPr lang="en-US" smtClean="0"/>
              <a:t>42</a:t>
            </a:fld>
            <a:endParaRPr lang="en-US"/>
          </a:p>
        </p:txBody>
      </p:sp>
    </p:spTree>
    <p:extLst>
      <p:ext uri="{BB962C8B-B14F-4D97-AF65-F5344CB8AC3E}">
        <p14:creationId xmlns:p14="http://schemas.microsoft.com/office/powerpoint/2010/main" val="33638179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013A95-592C-4A8E-A0A9-5F3B972B4EAD}"/>
              </a:ext>
            </a:extLst>
          </p:cNvPr>
          <p:cNvSpPr>
            <a:spLocks noGrp="1"/>
          </p:cNvSpPr>
          <p:nvPr>
            <p:ph type="sldNum" sz="quarter" idx="12"/>
          </p:nvPr>
        </p:nvSpPr>
        <p:spPr/>
        <p:txBody>
          <a:bodyPr/>
          <a:lstStyle/>
          <a:p>
            <a:fld id="{A8DBA3A1-31BE-45C3-8170-7B3D77EE5BDC}" type="slidenum">
              <a:rPr lang="en-US" smtClean="0"/>
              <a:t>43</a:t>
            </a:fld>
            <a:endParaRPr lang="en-US"/>
          </a:p>
        </p:txBody>
      </p:sp>
      <p:pic>
        <p:nvPicPr>
          <p:cNvPr id="4" name="Picture 3">
            <a:extLst>
              <a:ext uri="{FF2B5EF4-FFF2-40B4-BE49-F238E27FC236}">
                <a16:creationId xmlns:a16="http://schemas.microsoft.com/office/drawing/2014/main" id="{ACA9C0E8-F321-4623-9A1D-1E12550717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 y="0"/>
            <a:ext cx="9130103" cy="6858000"/>
          </a:xfrm>
          <a:prstGeom prst="rect">
            <a:avLst/>
          </a:prstGeom>
        </p:spPr>
      </p:pic>
    </p:spTree>
    <p:extLst>
      <p:ext uri="{BB962C8B-B14F-4D97-AF65-F5344CB8AC3E}">
        <p14:creationId xmlns:p14="http://schemas.microsoft.com/office/powerpoint/2010/main" val="28478177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u="sng" dirty="0">
                <a:solidFill>
                  <a:schemeClr val="tx1"/>
                </a:solidFill>
                <a:effectLst/>
              </a:rPr>
              <a:t>Comments and Conclusion</a:t>
            </a:r>
          </a:p>
        </p:txBody>
      </p:sp>
      <p:sp>
        <p:nvSpPr>
          <p:cNvPr id="3" name="Content Placeholder 2"/>
          <p:cNvSpPr>
            <a:spLocks noGrp="1"/>
          </p:cNvSpPr>
          <p:nvPr>
            <p:ph idx="1"/>
          </p:nvPr>
        </p:nvSpPr>
        <p:spPr>
          <a:xfrm>
            <a:off x="533400" y="1066800"/>
            <a:ext cx="8001000" cy="4876801"/>
          </a:xfrm>
        </p:spPr>
        <p:txBody>
          <a:bodyPr>
            <a:noAutofit/>
          </a:bodyPr>
          <a:lstStyle/>
          <a:p>
            <a:pPr marL="0" indent="0">
              <a:buNone/>
            </a:pPr>
            <a:endParaRPr lang="en-US" dirty="0">
              <a:solidFill>
                <a:schemeClr val="tx1"/>
              </a:solidFill>
              <a:latin typeface="+mn-lt"/>
            </a:endParaRPr>
          </a:p>
          <a:p>
            <a:pPr marL="0" indent="0">
              <a:buNone/>
            </a:pPr>
            <a:r>
              <a:rPr lang="en-US" dirty="0">
                <a:solidFill>
                  <a:schemeClr val="tx1"/>
                </a:solidFill>
                <a:latin typeface="+mn-lt"/>
              </a:rPr>
              <a:t>The FY23 budget continues the practice of the enterprise operations balancing internally, utility fund transfers when available to help balance in the GF, and use of FB as available, all while attempting to keep policy-directed minimum balances and reserves intact.  </a:t>
            </a:r>
          </a:p>
          <a:p>
            <a:pPr marL="0" indent="0">
              <a:buNone/>
            </a:pPr>
            <a:r>
              <a:rPr lang="en-US" dirty="0">
                <a:solidFill>
                  <a:schemeClr val="tx1"/>
                </a:solidFill>
                <a:latin typeface="+mn-lt"/>
              </a:rPr>
              <a:t>That process, however, is getting increasingly difficult while attempting to maintain reserves, without increasing revenue, reducing services, or combinations.  Of particular importance is the fact that the FY23 General Fund budget contains a funding gap between revenue and expenses of $6,865,961, and that gap is closed by use of fund balance and ARPA funds.  </a:t>
            </a:r>
          </a:p>
        </p:txBody>
      </p:sp>
      <p:sp>
        <p:nvSpPr>
          <p:cNvPr id="4" name="Slide Number Placeholder 3"/>
          <p:cNvSpPr>
            <a:spLocks noGrp="1"/>
          </p:cNvSpPr>
          <p:nvPr>
            <p:ph type="sldNum" sz="quarter" idx="12"/>
          </p:nvPr>
        </p:nvSpPr>
        <p:spPr/>
        <p:txBody>
          <a:bodyPr/>
          <a:lstStyle/>
          <a:p>
            <a:fld id="{A8DBA3A1-31BE-45C3-8170-7B3D77EE5BDC}" type="slidenum">
              <a:rPr lang="en-US" smtClean="0"/>
              <a:t>44</a:t>
            </a:fld>
            <a:endParaRPr lang="en-US"/>
          </a:p>
        </p:txBody>
      </p:sp>
    </p:spTree>
    <p:extLst>
      <p:ext uri="{BB962C8B-B14F-4D97-AF65-F5344CB8AC3E}">
        <p14:creationId xmlns:p14="http://schemas.microsoft.com/office/powerpoint/2010/main" val="9375413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800" u="sng" dirty="0">
                <a:solidFill>
                  <a:schemeClr val="tx1"/>
                </a:solidFill>
                <a:effectLst/>
              </a:rPr>
              <a:t>Comments and Conclusions</a:t>
            </a:r>
          </a:p>
        </p:txBody>
      </p:sp>
      <p:sp>
        <p:nvSpPr>
          <p:cNvPr id="3" name="Content Placeholder 2"/>
          <p:cNvSpPr>
            <a:spLocks noGrp="1"/>
          </p:cNvSpPr>
          <p:nvPr>
            <p:ph idx="1"/>
          </p:nvPr>
        </p:nvSpPr>
        <p:spPr/>
        <p:txBody>
          <a:bodyPr>
            <a:normAutofit/>
          </a:bodyPr>
          <a:lstStyle/>
          <a:p>
            <a:endParaRPr lang="en-US" dirty="0">
              <a:solidFill>
                <a:schemeClr val="tx1"/>
              </a:solidFill>
              <a:latin typeface="+mn-lt"/>
            </a:endParaRPr>
          </a:p>
          <a:p>
            <a:pPr marL="0" indent="0">
              <a:buNone/>
            </a:pPr>
            <a:r>
              <a:rPr lang="en-US" dirty="0">
                <a:solidFill>
                  <a:schemeClr val="tx1"/>
                </a:solidFill>
                <a:latin typeface="+mn-lt"/>
              </a:rPr>
              <a:t>The budget as presented is proposed, and over the coming weeks Council will have an opportunity to make changes as it deems appropriate.  Throughout the process, staff will provide support and additional information as needed, and ultimately will take the budget adopted by Council and implement that plan to the best of its ability.</a:t>
            </a:r>
          </a:p>
          <a:p>
            <a:pPr marL="0" indent="0">
              <a:buNone/>
            </a:pPr>
            <a:r>
              <a:rPr lang="en-US" dirty="0">
                <a:solidFill>
                  <a:schemeClr val="tx1"/>
                </a:solidFill>
                <a:latin typeface="+mn-lt"/>
              </a:rPr>
              <a:t> </a:t>
            </a:r>
          </a:p>
          <a:p>
            <a:pPr marL="0" indent="0">
              <a:buNone/>
            </a:pPr>
            <a:endParaRPr lang="en-US" dirty="0">
              <a:solidFill>
                <a:schemeClr val="tx1"/>
              </a:solidFill>
              <a:latin typeface="+mn-lt"/>
            </a:endParaRPr>
          </a:p>
          <a:p>
            <a:endParaRPr lang="en-US" dirty="0">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45</a:t>
            </a:fld>
            <a:endParaRPr lang="en-US"/>
          </a:p>
        </p:txBody>
      </p:sp>
    </p:spTree>
    <p:extLst>
      <p:ext uri="{BB962C8B-B14F-4D97-AF65-F5344CB8AC3E}">
        <p14:creationId xmlns:p14="http://schemas.microsoft.com/office/powerpoint/2010/main" val="16017179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914400"/>
          </a:xfrm>
        </p:spPr>
        <p:txBody>
          <a:bodyPr>
            <a:normAutofit/>
          </a:bodyPr>
          <a:lstStyle/>
          <a:p>
            <a:pPr algn="l"/>
            <a:r>
              <a:rPr lang="en-US" sz="4800" u="sng" dirty="0">
                <a:solidFill>
                  <a:schemeClr val="tx1"/>
                </a:solidFill>
                <a:effectLst/>
              </a:rPr>
              <a:t>Comments and Conclusion</a:t>
            </a:r>
          </a:p>
        </p:txBody>
      </p:sp>
      <p:sp>
        <p:nvSpPr>
          <p:cNvPr id="3" name="Content Placeholder 2"/>
          <p:cNvSpPr>
            <a:spLocks noGrp="1"/>
          </p:cNvSpPr>
          <p:nvPr>
            <p:ph idx="1"/>
          </p:nvPr>
        </p:nvSpPr>
        <p:spPr>
          <a:xfrm>
            <a:off x="457200" y="1371600"/>
            <a:ext cx="8229600" cy="5029200"/>
          </a:xfrm>
        </p:spPr>
        <p:txBody>
          <a:bodyPr>
            <a:normAutofit fontScale="55000" lnSpcReduction="20000"/>
          </a:bodyPr>
          <a:lstStyle/>
          <a:p>
            <a:pPr marL="0" indent="0">
              <a:lnSpc>
                <a:spcPct val="120000"/>
              </a:lnSpc>
              <a:buNone/>
            </a:pPr>
            <a:r>
              <a:rPr lang="en-US" sz="4400" dirty="0">
                <a:solidFill>
                  <a:schemeClr val="tx1"/>
                </a:solidFill>
                <a:latin typeface="+mn-lt"/>
              </a:rPr>
              <a:t>As always, our department staff, constitutional offices, and schools put significant effort into the budget process and much credit and thanks goes to them for their efforts.  As in previous years, the budget requests were found to be reasonable and needed, and Council will have an opportunity through the upcoming work sessions to ask questions. </a:t>
            </a:r>
          </a:p>
          <a:p>
            <a:pPr marL="0" indent="0">
              <a:lnSpc>
                <a:spcPct val="120000"/>
              </a:lnSpc>
              <a:buNone/>
            </a:pPr>
            <a:endParaRPr lang="en-US" sz="4400" dirty="0">
              <a:solidFill>
                <a:schemeClr val="tx1"/>
              </a:solidFill>
              <a:latin typeface="+mn-lt"/>
            </a:endParaRPr>
          </a:p>
          <a:p>
            <a:pPr marL="0" indent="0">
              <a:lnSpc>
                <a:spcPct val="120000"/>
              </a:lnSpc>
              <a:buNone/>
            </a:pPr>
            <a:r>
              <a:rPr lang="en-US" sz="4400" dirty="0">
                <a:solidFill>
                  <a:schemeClr val="tx1"/>
                </a:solidFill>
                <a:latin typeface="+mn-lt"/>
              </a:rPr>
              <a:t>As always a special thanks goes to Linda Conover and Mandy McGhee of the Finance Department for their work throughout this process. </a:t>
            </a:r>
          </a:p>
          <a:p>
            <a:pPr marL="0" indent="0">
              <a:buNone/>
            </a:pPr>
            <a:endParaRPr lang="en-US" dirty="0">
              <a:solidFill>
                <a:schemeClr val="tx1"/>
              </a:solidFill>
              <a:latin typeface="+mn-lt"/>
            </a:endParaRPr>
          </a:p>
          <a:p>
            <a:pPr marL="0" indent="0">
              <a:buNone/>
            </a:pPr>
            <a:r>
              <a:rPr lang="en-US" dirty="0"/>
              <a:t>			</a:t>
            </a:r>
          </a:p>
          <a:p>
            <a:pPr marL="0" indent="0" algn="ctr">
              <a:buNone/>
            </a:pPr>
            <a:r>
              <a:rPr lang="en-US" dirty="0">
                <a:solidFill>
                  <a:schemeClr val="tx1"/>
                </a:solidFill>
              </a:rPr>
              <a:t># # # # # # # </a:t>
            </a:r>
          </a:p>
        </p:txBody>
      </p:sp>
      <p:sp>
        <p:nvSpPr>
          <p:cNvPr id="4" name="Slide Number Placeholder 3"/>
          <p:cNvSpPr>
            <a:spLocks noGrp="1"/>
          </p:cNvSpPr>
          <p:nvPr>
            <p:ph type="sldNum" sz="quarter" idx="12"/>
          </p:nvPr>
        </p:nvSpPr>
        <p:spPr/>
        <p:txBody>
          <a:bodyPr/>
          <a:lstStyle/>
          <a:p>
            <a:fld id="{A8DBA3A1-31BE-45C3-8170-7B3D77EE5BDC}" type="slidenum">
              <a:rPr lang="en-US" smtClean="0"/>
              <a:t>46</a:t>
            </a:fld>
            <a:endParaRPr lang="en-US"/>
          </a:p>
        </p:txBody>
      </p:sp>
    </p:spTree>
    <p:extLst>
      <p:ext uri="{BB962C8B-B14F-4D97-AF65-F5344CB8AC3E}">
        <p14:creationId xmlns:p14="http://schemas.microsoft.com/office/powerpoint/2010/main" val="14659390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algn="l"/>
            <a:r>
              <a:rPr lang="en-US" sz="4800" u="sng" dirty="0">
                <a:solidFill>
                  <a:schemeClr val="tx1"/>
                </a:solidFill>
              </a:rPr>
              <a:t>Next Steps     </a:t>
            </a:r>
          </a:p>
        </p:txBody>
      </p:sp>
      <p:sp>
        <p:nvSpPr>
          <p:cNvPr id="3" name="Content Placeholder 2"/>
          <p:cNvSpPr>
            <a:spLocks noGrp="1"/>
          </p:cNvSpPr>
          <p:nvPr>
            <p:ph idx="1"/>
          </p:nvPr>
        </p:nvSpPr>
        <p:spPr/>
        <p:txBody>
          <a:bodyPr>
            <a:normAutofit/>
          </a:bodyPr>
          <a:lstStyle/>
          <a:p>
            <a:r>
              <a:rPr lang="en-US" dirty="0">
                <a:solidFill>
                  <a:schemeClr val="tx1"/>
                </a:solidFill>
                <a:latin typeface="+mn-lt"/>
              </a:rPr>
              <a:t>Review the budget details, request additional information, ask questions, and talk with citizens.</a:t>
            </a:r>
          </a:p>
          <a:p>
            <a:r>
              <a:rPr lang="en-US" dirty="0">
                <a:solidFill>
                  <a:schemeClr val="tx1"/>
                </a:solidFill>
                <a:latin typeface="+mn-lt"/>
              </a:rPr>
              <a:t>Three work sessions have been scheduled – April 27 for Schools, City departments, and capital; May 3 for City departments, constitutionals, outside agencies;  and May 4 for follow up, and additional discussion as may be needed. </a:t>
            </a:r>
          </a:p>
          <a:p>
            <a:r>
              <a:rPr lang="en-US" dirty="0">
                <a:solidFill>
                  <a:schemeClr val="tx1"/>
                </a:solidFill>
                <a:latin typeface="+mn-lt"/>
              </a:rPr>
              <a:t>Consider setting a public hearing on the FY23 Budget for Council’s May 10, 2022 meeting. </a:t>
            </a:r>
          </a:p>
        </p:txBody>
      </p:sp>
      <p:sp>
        <p:nvSpPr>
          <p:cNvPr id="4" name="Slide Number Placeholder 3"/>
          <p:cNvSpPr>
            <a:spLocks noGrp="1"/>
          </p:cNvSpPr>
          <p:nvPr>
            <p:ph type="sldNum" sz="quarter" idx="12"/>
          </p:nvPr>
        </p:nvSpPr>
        <p:spPr/>
        <p:txBody>
          <a:bodyPr/>
          <a:lstStyle/>
          <a:p>
            <a:fld id="{A8DBA3A1-31BE-45C3-8170-7B3D77EE5BDC}" type="slidenum">
              <a:rPr lang="en-US" smtClean="0"/>
              <a:t>47</a:t>
            </a:fld>
            <a:endParaRPr lang="en-US"/>
          </a:p>
        </p:txBody>
      </p:sp>
    </p:spTree>
    <p:extLst>
      <p:ext uri="{BB962C8B-B14F-4D97-AF65-F5344CB8AC3E}">
        <p14:creationId xmlns:p14="http://schemas.microsoft.com/office/powerpoint/2010/main" val="2198460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solidFill>
                  <a:schemeClr val="tx1"/>
                </a:solidFill>
                <a:effectLst/>
              </a:rPr>
              <a:t>FY23 Proposed Budget</a:t>
            </a:r>
            <a:r>
              <a:rPr lang="en-US" dirty="0"/>
              <a:t>	</a:t>
            </a:r>
          </a:p>
        </p:txBody>
      </p:sp>
      <p:sp>
        <p:nvSpPr>
          <p:cNvPr id="3" name="Content Placeholder 2"/>
          <p:cNvSpPr>
            <a:spLocks noGrp="1"/>
          </p:cNvSpPr>
          <p:nvPr>
            <p:ph idx="1"/>
          </p:nvPr>
        </p:nvSpPr>
        <p:spPr/>
        <p:txBody>
          <a:bodyPr/>
          <a:lstStyle/>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lgn="ctr">
              <a:buNone/>
            </a:pPr>
            <a:endParaRPr lang="en-US" sz="3600" dirty="0">
              <a:solidFill>
                <a:schemeClr val="tx1"/>
              </a:solidFill>
            </a:endParaRPr>
          </a:p>
          <a:p>
            <a:pPr marL="0" indent="0" algn="ctr">
              <a:buNone/>
            </a:pPr>
            <a:r>
              <a:rPr lang="en-US" sz="3200" b="1" dirty="0">
                <a:solidFill>
                  <a:schemeClr val="tx1"/>
                </a:solidFill>
                <a:latin typeface="+mn-lt"/>
              </a:rPr>
              <a:t>General Discussion</a:t>
            </a:r>
          </a:p>
          <a:p>
            <a:pPr marL="0" indent="0" algn="ctr">
              <a:buNone/>
            </a:pPr>
            <a:r>
              <a:rPr lang="en-US" sz="3200" b="1" dirty="0">
                <a:solidFill>
                  <a:schemeClr val="tx1"/>
                </a:solidFill>
                <a:latin typeface="+mn-lt"/>
              </a:rPr>
              <a:t>Revenue and Expenses</a:t>
            </a:r>
          </a:p>
        </p:txBody>
      </p:sp>
      <p:sp>
        <p:nvSpPr>
          <p:cNvPr id="4" name="Slide Number Placeholder 3"/>
          <p:cNvSpPr>
            <a:spLocks noGrp="1"/>
          </p:cNvSpPr>
          <p:nvPr>
            <p:ph type="sldNum" sz="quarter" idx="12"/>
          </p:nvPr>
        </p:nvSpPr>
        <p:spPr/>
        <p:txBody>
          <a:bodyPr/>
          <a:lstStyle/>
          <a:p>
            <a:fld id="{A8DBA3A1-31BE-45C3-8170-7B3D77EE5BDC}" type="slidenum">
              <a:rPr lang="en-US" smtClean="0"/>
              <a:t>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058444283"/>
              </p:ext>
            </p:extLst>
          </p:nvPr>
        </p:nvGraphicFramePr>
        <p:xfrm>
          <a:off x="5105400" y="5334000"/>
          <a:ext cx="3276600" cy="617538"/>
        </p:xfrm>
        <a:graphic>
          <a:graphicData uri="http://schemas.openxmlformats.org/presentationml/2006/ole">
            <mc:AlternateContent xmlns:mc="http://schemas.openxmlformats.org/markup-compatibility/2006">
              <mc:Choice xmlns:v="urn:schemas-microsoft-com:vml" Requires="v">
                <p:oleObj spid="_x0000_s2154" r:id="rId3" imgW="3172268" imgH="685714" progId="">
                  <p:embed/>
                </p:oleObj>
              </mc:Choice>
              <mc:Fallback>
                <p:oleObj r:id="rId3" imgW="3172268" imgH="685714" progId="">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5334000"/>
                        <a:ext cx="3276600"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3362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u="sng" dirty="0">
                <a:solidFill>
                  <a:schemeClr val="tx1"/>
                </a:solidFill>
                <a:effectLst/>
              </a:rPr>
              <a:t>FY22 Highlights</a:t>
            </a:r>
            <a:r>
              <a:rPr lang="en-US" dirty="0"/>
              <a:t>		</a:t>
            </a:r>
          </a:p>
        </p:txBody>
      </p:sp>
      <p:sp>
        <p:nvSpPr>
          <p:cNvPr id="3" name="Content Placeholder 2"/>
          <p:cNvSpPr>
            <a:spLocks noGrp="1"/>
          </p:cNvSpPr>
          <p:nvPr>
            <p:ph idx="1"/>
          </p:nvPr>
        </p:nvSpPr>
        <p:spPr>
          <a:xfrm>
            <a:off x="533400" y="1524000"/>
            <a:ext cx="7924800" cy="4876800"/>
          </a:xfrm>
        </p:spPr>
        <p:txBody>
          <a:bodyPr>
            <a:noAutofit/>
          </a:bodyPr>
          <a:lstStyle/>
          <a:p>
            <a:pPr marL="114300" indent="0">
              <a:buNone/>
            </a:pPr>
            <a:r>
              <a:rPr lang="en-US" sz="2000" dirty="0">
                <a:solidFill>
                  <a:schemeClr val="tx1"/>
                </a:solidFill>
                <a:latin typeface="+mn-lt"/>
              </a:rPr>
              <a:t>As discussion begins on the FY23 budget,  here’s some highlights of what has occurred and continues to occur in FY22</a:t>
            </a:r>
          </a:p>
          <a:p>
            <a:pPr marL="0" indent="0">
              <a:buNone/>
            </a:pPr>
            <a:endParaRPr lang="en-US" sz="2000" dirty="0">
              <a:solidFill>
                <a:schemeClr val="tx1"/>
              </a:solidFill>
              <a:latin typeface="+mn-lt"/>
            </a:endParaRPr>
          </a:p>
          <a:p>
            <a:r>
              <a:rPr lang="en-US" sz="2000" dirty="0">
                <a:solidFill>
                  <a:schemeClr val="tx1"/>
                </a:solidFill>
                <a:latin typeface="+mn-lt"/>
              </a:rPr>
              <a:t>Through a Brownfield Assistance Fund grant, cleanup of the American site on Aaron Street has been completed and Landmark has plans to start work on an approximate $10M senior living complex at that site this spring.</a:t>
            </a:r>
          </a:p>
          <a:p>
            <a:r>
              <a:rPr lang="en-US" sz="2000" dirty="0">
                <a:solidFill>
                  <a:schemeClr val="tx1"/>
                </a:solidFill>
                <a:latin typeface="+mn-lt"/>
              </a:rPr>
              <a:t>Pine Hall Road CDBG application was approved with work expected to begin this spring.</a:t>
            </a:r>
          </a:p>
          <a:p>
            <a:r>
              <a:rPr lang="en-US" sz="2000" dirty="0">
                <a:solidFill>
                  <a:schemeClr val="tx1"/>
                </a:solidFill>
                <a:latin typeface="+mn-lt"/>
              </a:rPr>
              <a:t>Redevelopment of the Chief Tassel Building in Uptown Martinsville has been completed.</a:t>
            </a:r>
          </a:p>
          <a:p>
            <a:r>
              <a:rPr lang="en-US" sz="2000" dirty="0">
                <a:solidFill>
                  <a:schemeClr val="tx1"/>
                </a:solidFill>
                <a:latin typeface="+mn-lt"/>
              </a:rPr>
              <a:t>Strong redevelopment interest in American Plant 10 in Uptown Martinsville (corner of Lester &amp; Depot)</a:t>
            </a:r>
          </a:p>
          <a:p>
            <a:r>
              <a:rPr lang="en-US" sz="2000" dirty="0">
                <a:solidFill>
                  <a:schemeClr val="tx1"/>
                </a:solidFill>
                <a:latin typeface="+mn-lt"/>
              </a:rPr>
              <a:t>City acquired former BB&amp;T building Uptown for redevelopment</a:t>
            </a:r>
          </a:p>
          <a:p>
            <a:endParaRPr lang="en-US" sz="20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6</a:t>
            </a:fld>
            <a:endParaRPr lang="en-US"/>
          </a:p>
        </p:txBody>
      </p:sp>
    </p:spTree>
    <p:extLst>
      <p:ext uri="{BB962C8B-B14F-4D97-AF65-F5344CB8AC3E}">
        <p14:creationId xmlns:p14="http://schemas.microsoft.com/office/powerpoint/2010/main" val="2313284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u="sng" dirty="0">
                <a:solidFill>
                  <a:schemeClr val="tx1"/>
                </a:solidFill>
                <a:effectLst/>
              </a:rPr>
              <a:t>FY22 Highlights</a:t>
            </a:r>
          </a:p>
        </p:txBody>
      </p:sp>
      <p:sp>
        <p:nvSpPr>
          <p:cNvPr id="3" name="Content Placeholder 2"/>
          <p:cNvSpPr>
            <a:spLocks noGrp="1"/>
          </p:cNvSpPr>
          <p:nvPr>
            <p:ph idx="1"/>
          </p:nvPr>
        </p:nvSpPr>
        <p:spPr/>
        <p:txBody>
          <a:bodyPr>
            <a:normAutofit/>
          </a:bodyPr>
          <a:lstStyle/>
          <a:p>
            <a:r>
              <a:rPr lang="en-US" sz="2000" dirty="0">
                <a:solidFill>
                  <a:schemeClr val="tx1"/>
                </a:solidFill>
                <a:latin typeface="+mn-lt"/>
              </a:rPr>
              <a:t>The City has executed a development agreement for reuse of the former grocery store building at the corner of Fayette &amp; Moss Streets.  </a:t>
            </a:r>
          </a:p>
          <a:p>
            <a:r>
              <a:rPr lang="en-US" sz="2000" dirty="0">
                <a:solidFill>
                  <a:schemeClr val="tx1"/>
                </a:solidFill>
                <a:latin typeface="+mn-lt"/>
              </a:rPr>
              <a:t>5-Points Housing Project on West Church underway </a:t>
            </a:r>
          </a:p>
          <a:p>
            <a:r>
              <a:rPr lang="en-US" sz="2000" dirty="0">
                <a:solidFill>
                  <a:schemeClr val="tx1"/>
                </a:solidFill>
                <a:latin typeface="+mn-lt"/>
              </a:rPr>
              <a:t>Abundant local employment opportunities.</a:t>
            </a:r>
          </a:p>
          <a:p>
            <a:r>
              <a:rPr lang="en-US" sz="2000" dirty="0">
                <a:solidFill>
                  <a:schemeClr val="tx1"/>
                </a:solidFill>
                <a:latin typeface="+mn-lt"/>
              </a:rPr>
              <a:t>Local transit system continues with strong usage;  the Virginia Breeze system is operational.</a:t>
            </a:r>
          </a:p>
          <a:p>
            <a:r>
              <a:rPr lang="en-US" sz="2000" dirty="0">
                <a:solidFill>
                  <a:schemeClr val="tx1"/>
                </a:solidFill>
                <a:latin typeface="+mn-lt"/>
              </a:rPr>
              <a:t>Economic Development – Press Glass is operational; Crown Holdings construction underway; shell building in Patriot Center recently sold, CCBC continues to attract interest</a:t>
            </a:r>
          </a:p>
          <a:p>
            <a:r>
              <a:rPr lang="en-US" sz="2000" dirty="0">
                <a:solidFill>
                  <a:schemeClr val="tx1"/>
                </a:solidFill>
                <a:latin typeface="+mn-lt"/>
              </a:rPr>
              <a:t>$3M EDA grant for Jones Creek Interceptor Repairs</a:t>
            </a:r>
          </a:p>
          <a:p>
            <a:r>
              <a:rPr lang="en-US" sz="2000" dirty="0">
                <a:solidFill>
                  <a:schemeClr val="tx1"/>
                </a:solidFill>
                <a:latin typeface="+mn-lt"/>
              </a:rPr>
              <a:t>$1.5M FEMA grant for flood control at Nationwide facilities</a:t>
            </a:r>
          </a:p>
          <a:p>
            <a:endParaRPr lang="en-US" sz="2000" dirty="0">
              <a:solidFill>
                <a:schemeClr val="tx1"/>
              </a:solidFill>
              <a:latin typeface="+mn-lt"/>
            </a:endParaRPr>
          </a:p>
          <a:p>
            <a:endParaRPr lang="en-US" sz="2000" dirty="0">
              <a:solidFill>
                <a:schemeClr val="tx1"/>
              </a:solidFill>
              <a:latin typeface="+mn-lt"/>
            </a:endParaRPr>
          </a:p>
          <a:p>
            <a:endParaRPr lang="en-US" dirty="0">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latin typeface="+mn-lt"/>
              </a:rPr>
              <a:t>7</a:t>
            </a:fld>
            <a:endParaRPr lang="en-US">
              <a:latin typeface="+mn-lt"/>
            </a:endParaRPr>
          </a:p>
        </p:txBody>
      </p:sp>
    </p:spTree>
    <p:extLst>
      <p:ext uri="{BB962C8B-B14F-4D97-AF65-F5344CB8AC3E}">
        <p14:creationId xmlns:p14="http://schemas.microsoft.com/office/powerpoint/2010/main" val="1944349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u="sng" dirty="0">
                <a:solidFill>
                  <a:schemeClr val="tx1"/>
                </a:solidFill>
                <a:effectLst/>
              </a:rPr>
              <a:t>FY22 Highlights</a:t>
            </a:r>
          </a:p>
        </p:txBody>
      </p:sp>
      <p:sp>
        <p:nvSpPr>
          <p:cNvPr id="3" name="Content Placeholder 2"/>
          <p:cNvSpPr>
            <a:spLocks noGrp="1"/>
          </p:cNvSpPr>
          <p:nvPr>
            <p:ph idx="1"/>
          </p:nvPr>
        </p:nvSpPr>
        <p:spPr/>
        <p:txBody>
          <a:bodyPr>
            <a:normAutofit/>
          </a:bodyPr>
          <a:lstStyle/>
          <a:p>
            <a:r>
              <a:rPr lang="en-US" sz="2000" dirty="0">
                <a:solidFill>
                  <a:schemeClr val="tx1"/>
                </a:solidFill>
                <a:latin typeface="+mn-lt"/>
              </a:rPr>
              <a:t>Martinsville Mustangs begins 2022 season under new management</a:t>
            </a:r>
          </a:p>
          <a:p>
            <a:r>
              <a:rPr lang="en-US" sz="2000" dirty="0">
                <a:solidFill>
                  <a:schemeClr val="tx1"/>
                </a:solidFill>
                <a:latin typeface="+mn-lt"/>
              </a:rPr>
              <a:t>Continued successful partnership with YMCA for management of City parks &amp; recreation programs.</a:t>
            </a:r>
          </a:p>
          <a:p>
            <a:r>
              <a:rPr lang="en-US" sz="2000" dirty="0">
                <a:solidFill>
                  <a:schemeClr val="tx1"/>
                </a:solidFill>
                <a:latin typeface="+mn-lt"/>
              </a:rPr>
              <a:t>Strong local economy, strong housing/real estate market</a:t>
            </a:r>
          </a:p>
          <a:p>
            <a:r>
              <a:rPr lang="en-US" sz="2000" dirty="0">
                <a:solidFill>
                  <a:schemeClr val="tx1"/>
                </a:solidFill>
                <a:latin typeface="+mn-lt"/>
              </a:rPr>
              <a:t>Extensive use of grant funds to facilitate progress on local projects</a:t>
            </a:r>
          </a:p>
          <a:p>
            <a:r>
              <a:rPr lang="en-US" sz="2000" dirty="0">
                <a:solidFill>
                  <a:schemeClr val="tx1"/>
                </a:solidFill>
                <a:latin typeface="+mn-lt"/>
              </a:rPr>
              <a:t>Telecom/</a:t>
            </a:r>
            <a:r>
              <a:rPr lang="en-US" sz="2000" dirty="0" err="1">
                <a:solidFill>
                  <a:schemeClr val="tx1"/>
                </a:solidFill>
                <a:latin typeface="+mn-lt"/>
              </a:rPr>
              <a:t>MiNet</a:t>
            </a:r>
            <a:r>
              <a:rPr lang="en-US" sz="2000" dirty="0">
                <a:solidFill>
                  <a:schemeClr val="tx1"/>
                </a:solidFill>
                <a:latin typeface="+mn-lt"/>
              </a:rPr>
              <a:t> growth continues with planned expansion of wireless to the home and requests for service.</a:t>
            </a:r>
          </a:p>
          <a:p>
            <a:r>
              <a:rPr lang="en-US" sz="2000" dirty="0">
                <a:solidFill>
                  <a:schemeClr val="tx1"/>
                </a:solidFill>
                <a:latin typeface="+mn-lt"/>
              </a:rPr>
              <a:t>WPBDC – Incubator management continues successfully under C-PEG; incubator remains at or close to capacity</a:t>
            </a:r>
          </a:p>
          <a:p>
            <a:r>
              <a:rPr lang="en-US" sz="2000" dirty="0">
                <a:solidFill>
                  <a:schemeClr val="tx1"/>
                </a:solidFill>
                <a:latin typeface="+mn-lt"/>
              </a:rPr>
              <a:t>Use of ARPA funds approved for much needed projects including Southside Park, Hooker Field, and neighborhood parks.</a:t>
            </a:r>
          </a:p>
          <a:p>
            <a:pPr marL="0" indent="0">
              <a:buNone/>
            </a:pPr>
            <a:endParaRPr lang="en-US" sz="2000" dirty="0">
              <a:solidFill>
                <a:schemeClr val="tx1"/>
              </a:solidFill>
              <a:latin typeface="+mn-lt"/>
            </a:endParaRPr>
          </a:p>
          <a:p>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8</a:t>
            </a:fld>
            <a:endParaRPr lang="en-US"/>
          </a:p>
        </p:txBody>
      </p:sp>
    </p:spTree>
    <p:extLst>
      <p:ext uri="{BB962C8B-B14F-4D97-AF65-F5344CB8AC3E}">
        <p14:creationId xmlns:p14="http://schemas.microsoft.com/office/powerpoint/2010/main" val="130941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066800"/>
          </a:xfrm>
        </p:spPr>
        <p:txBody>
          <a:bodyPr/>
          <a:lstStyle/>
          <a:p>
            <a:pPr algn="l"/>
            <a:r>
              <a:rPr lang="en-US" sz="4800" u="sng" dirty="0">
                <a:solidFill>
                  <a:schemeClr val="tx1"/>
                </a:solidFill>
                <a:effectLst/>
              </a:rPr>
              <a:t>Objectives</a:t>
            </a:r>
            <a:r>
              <a:rPr lang="en-US" dirty="0"/>
              <a:t>	</a:t>
            </a:r>
          </a:p>
        </p:txBody>
      </p:sp>
      <p:sp>
        <p:nvSpPr>
          <p:cNvPr id="3" name="Content Placeholder 2"/>
          <p:cNvSpPr>
            <a:spLocks noGrp="1"/>
          </p:cNvSpPr>
          <p:nvPr>
            <p:ph idx="1"/>
          </p:nvPr>
        </p:nvSpPr>
        <p:spPr>
          <a:xfrm>
            <a:off x="457200" y="1524000"/>
            <a:ext cx="8001000" cy="4953000"/>
          </a:xfrm>
        </p:spPr>
        <p:txBody>
          <a:bodyPr>
            <a:normAutofit/>
          </a:bodyPr>
          <a:lstStyle/>
          <a:p>
            <a:pPr marL="0" indent="0">
              <a:buNone/>
            </a:pPr>
            <a:r>
              <a:rPr lang="en-US" b="1" dirty="0">
                <a:solidFill>
                  <a:schemeClr val="tx1"/>
                </a:solidFill>
                <a:latin typeface="+mn-lt"/>
              </a:rPr>
              <a:t>Basic Year To Year Budget Objectives Remain Constant</a:t>
            </a:r>
          </a:p>
          <a:p>
            <a:endParaRPr lang="en-US" dirty="0">
              <a:solidFill>
                <a:schemeClr val="tx1"/>
              </a:solidFill>
              <a:latin typeface="+mn-lt"/>
            </a:endParaRPr>
          </a:p>
          <a:p>
            <a:r>
              <a:rPr lang="en-US" dirty="0">
                <a:solidFill>
                  <a:schemeClr val="tx1"/>
                </a:solidFill>
                <a:latin typeface="+mn-lt"/>
              </a:rPr>
              <a:t>Maintain core services</a:t>
            </a:r>
          </a:p>
          <a:p>
            <a:r>
              <a:rPr lang="en-US" dirty="0">
                <a:solidFill>
                  <a:schemeClr val="tx1"/>
                </a:solidFill>
                <a:latin typeface="+mn-lt"/>
              </a:rPr>
              <a:t>Address critical capital needs; protect existing assets</a:t>
            </a:r>
          </a:p>
          <a:p>
            <a:r>
              <a:rPr lang="en-US" dirty="0">
                <a:solidFill>
                  <a:schemeClr val="tx1"/>
                </a:solidFill>
                <a:latin typeface="+mn-lt"/>
              </a:rPr>
              <a:t>Expand tax base</a:t>
            </a:r>
          </a:p>
          <a:p>
            <a:r>
              <a:rPr lang="en-US" dirty="0">
                <a:solidFill>
                  <a:schemeClr val="tx1"/>
                </a:solidFill>
                <a:latin typeface="+mn-lt"/>
              </a:rPr>
              <a:t>Explore opportunities to consolidate, improve efficiency, generate new revenue</a:t>
            </a:r>
          </a:p>
          <a:p>
            <a:r>
              <a:rPr lang="en-US" dirty="0">
                <a:solidFill>
                  <a:schemeClr val="tx1"/>
                </a:solidFill>
                <a:latin typeface="+mn-lt"/>
              </a:rPr>
              <a:t>Consider Council priorities in allocating resources</a:t>
            </a:r>
          </a:p>
          <a:p>
            <a:r>
              <a:rPr lang="en-US" dirty="0">
                <a:solidFill>
                  <a:schemeClr val="tx1"/>
                </a:solidFill>
                <a:latin typeface="+mn-lt"/>
              </a:rPr>
              <a:t>Ensure City remains competitive in regional workforce market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9</a:t>
            </a:fld>
            <a:endParaRPr lang="en-US"/>
          </a:p>
        </p:txBody>
      </p:sp>
    </p:spTree>
    <p:extLst>
      <p:ext uri="{BB962C8B-B14F-4D97-AF65-F5344CB8AC3E}">
        <p14:creationId xmlns:p14="http://schemas.microsoft.com/office/powerpoint/2010/main" val="24738272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15283</TotalTime>
  <Words>3803</Words>
  <Application>Microsoft Office PowerPoint</Application>
  <PresentationFormat>On-screen Show (4:3)</PresentationFormat>
  <Paragraphs>414</Paragraphs>
  <Slides>47</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0</vt:i4>
      </vt:variant>
      <vt:variant>
        <vt:lpstr>Slide Titles</vt:lpstr>
      </vt:variant>
      <vt:variant>
        <vt:i4>47</vt:i4>
      </vt:variant>
    </vt:vector>
  </HeadingPairs>
  <TitlesOfParts>
    <vt:vector size="55" baseType="lpstr">
      <vt:lpstr>Arial</vt:lpstr>
      <vt:lpstr>Calibri</vt:lpstr>
      <vt:lpstr>Cambria</vt:lpstr>
      <vt:lpstr>Century Gothic</vt:lpstr>
      <vt:lpstr>Courier New</vt:lpstr>
      <vt:lpstr>Palatino Linotype</vt:lpstr>
      <vt:lpstr>Tahoma</vt:lpstr>
      <vt:lpstr>Executive</vt:lpstr>
      <vt:lpstr>City of Martinsville </vt:lpstr>
      <vt:lpstr>Introduction</vt:lpstr>
      <vt:lpstr>PowerPoint Presentation</vt:lpstr>
      <vt:lpstr>PowerPoint Presentation</vt:lpstr>
      <vt:lpstr>FY23 Proposed Budget </vt:lpstr>
      <vt:lpstr>FY22 Highlights  </vt:lpstr>
      <vt:lpstr>FY22 Highlights</vt:lpstr>
      <vt:lpstr>FY22 Highlights</vt:lpstr>
      <vt:lpstr>Objectives </vt:lpstr>
      <vt:lpstr>FY23 Budget Challenges   </vt:lpstr>
      <vt:lpstr>FY23 Budget Challenges  </vt:lpstr>
      <vt:lpstr>Budget Challenges - Capital</vt:lpstr>
      <vt:lpstr>Federal Funding</vt:lpstr>
      <vt:lpstr>Revenue –General Comments</vt:lpstr>
      <vt:lpstr>Revenue GF Sources General Fund Revenue</vt:lpstr>
      <vt:lpstr>Revenue Analysis Unassigned Fund Balance- GF</vt:lpstr>
      <vt:lpstr>Revenue Analysis</vt:lpstr>
      <vt:lpstr>Revenue Analysis Available Transfer From Utilities to GF</vt:lpstr>
      <vt:lpstr>Utilities – Cash Reserves EOY FY21 vs Current Policy Recommendation</vt:lpstr>
      <vt:lpstr>General Fund - Unassigned EOY FY21 vs Current Policy Recommendation</vt:lpstr>
      <vt:lpstr>Total All Funds EOY FY21 vs Current Policy Recommendation </vt:lpstr>
      <vt:lpstr> Expense Analysis</vt:lpstr>
      <vt:lpstr>FY23 Proposed Budget </vt:lpstr>
      <vt:lpstr>FY23 Proposed Budget</vt:lpstr>
      <vt:lpstr>FY23 Budget Allocations</vt:lpstr>
      <vt:lpstr>FY23 Proposed Budget</vt:lpstr>
      <vt:lpstr>FY23 Overall Budget Drivers</vt:lpstr>
      <vt:lpstr>FY23 Proposed Budget </vt:lpstr>
      <vt:lpstr>FY23 Proposed Budget</vt:lpstr>
      <vt:lpstr>FY23 Proposed Budget School Funding, TROF Grant Repayment</vt:lpstr>
      <vt:lpstr>FY23 Proposed Budget</vt:lpstr>
      <vt:lpstr>FY23 Proposed Budget </vt:lpstr>
      <vt:lpstr>FY23 Proposed Budget </vt:lpstr>
      <vt:lpstr>FY23 Proposed Budget</vt:lpstr>
      <vt:lpstr>FY23 Proposed Budget </vt:lpstr>
      <vt:lpstr>Capital – Enterprise Funds  </vt:lpstr>
      <vt:lpstr>FY23 Proposed Budget     </vt:lpstr>
      <vt:lpstr>FY23 Proposed Budget     </vt:lpstr>
      <vt:lpstr>FY23 Proposed Budget</vt:lpstr>
      <vt:lpstr>FY23 Proposed Budget     </vt:lpstr>
      <vt:lpstr>Water/Sewer Projects</vt:lpstr>
      <vt:lpstr>FY23 Proposed Budget     </vt:lpstr>
      <vt:lpstr>PowerPoint Presentation</vt:lpstr>
      <vt:lpstr>Comments and Conclusion</vt:lpstr>
      <vt:lpstr>Comments and Conclusions</vt:lpstr>
      <vt:lpstr>Comments and Conclusion</vt:lpstr>
      <vt:lpstr>Next Steps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 Towarnicki</dc:creator>
  <cp:lastModifiedBy>Linda Conover</cp:lastModifiedBy>
  <cp:revision>661</cp:revision>
  <cp:lastPrinted>2021-05-06T14:48:09Z</cp:lastPrinted>
  <dcterms:created xsi:type="dcterms:W3CDTF">2014-04-03T14:09:39Z</dcterms:created>
  <dcterms:modified xsi:type="dcterms:W3CDTF">2022-04-27T20:34:40Z</dcterms:modified>
</cp:coreProperties>
</file>