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84" r:id="rId1"/>
  </p:sldMasterIdLst>
  <p:notesMasterIdLst>
    <p:notesMasterId r:id="rId50"/>
  </p:notesMasterIdLst>
  <p:handoutMasterIdLst>
    <p:handoutMasterId r:id="rId51"/>
  </p:handoutMasterIdLst>
  <p:sldIdLst>
    <p:sldId id="256" r:id="rId2"/>
    <p:sldId id="320" r:id="rId3"/>
    <p:sldId id="321" r:id="rId4"/>
    <p:sldId id="322" r:id="rId5"/>
    <p:sldId id="280" r:id="rId6"/>
    <p:sldId id="258" r:id="rId7"/>
    <p:sldId id="259" r:id="rId8"/>
    <p:sldId id="296" r:id="rId9"/>
    <p:sldId id="260" r:id="rId10"/>
    <p:sldId id="262" r:id="rId11"/>
    <p:sldId id="261" r:id="rId12"/>
    <p:sldId id="263" r:id="rId13"/>
    <p:sldId id="316" r:id="rId14"/>
    <p:sldId id="348" r:id="rId15"/>
    <p:sldId id="302" r:id="rId16"/>
    <p:sldId id="349" r:id="rId17"/>
    <p:sldId id="319" r:id="rId18"/>
    <p:sldId id="345" r:id="rId19"/>
    <p:sldId id="323" r:id="rId20"/>
    <p:sldId id="324" r:id="rId21"/>
    <p:sldId id="325" r:id="rId22"/>
    <p:sldId id="338" r:id="rId23"/>
    <p:sldId id="303" r:id="rId24"/>
    <p:sldId id="317" r:id="rId25"/>
    <p:sldId id="339" r:id="rId26"/>
    <p:sldId id="340" r:id="rId27"/>
    <p:sldId id="283" r:id="rId28"/>
    <p:sldId id="304" r:id="rId29"/>
    <p:sldId id="342" r:id="rId30"/>
    <p:sldId id="344" r:id="rId31"/>
    <p:sldId id="297" r:id="rId32"/>
    <p:sldId id="305" r:id="rId33"/>
    <p:sldId id="274" r:id="rId34"/>
    <p:sldId id="350" r:id="rId35"/>
    <p:sldId id="351" r:id="rId36"/>
    <p:sldId id="272" r:id="rId37"/>
    <p:sldId id="273" r:id="rId38"/>
    <p:sldId id="314" r:id="rId39"/>
    <p:sldId id="276" r:id="rId40"/>
    <p:sldId id="315" r:id="rId41"/>
    <p:sldId id="313" r:id="rId42"/>
    <p:sldId id="347" r:id="rId43"/>
    <p:sldId id="312" r:id="rId44"/>
    <p:sldId id="346" r:id="rId45"/>
    <p:sldId id="352" r:id="rId46"/>
    <p:sldId id="286" r:id="rId47"/>
    <p:sldId id="287" r:id="rId48"/>
    <p:sldId id="279" r:id="rId4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6" d="100"/>
          <a:sy n="76" d="100"/>
        </p:scale>
        <p:origin x="-99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051023622047245"/>
          <c:y val="2.9067408240636586E-2"/>
          <c:w val="0.59733530183727035"/>
          <c:h val="0.8521451485231013"/>
        </c:manualLayout>
      </c:layout>
      <c:barChart>
        <c:barDir val="bar"/>
        <c:grouping val="clustered"/>
        <c:varyColors val="0"/>
        <c:ser>
          <c:idx val="0"/>
          <c:order val="0"/>
          <c:tx>
            <c:strRef>
              <c:f>Sheet1!$B$1</c:f>
              <c:strCache>
                <c:ptCount val="1"/>
                <c:pt idx="0">
                  <c:v>EOY FY16</c:v>
                </c:pt>
              </c:strCache>
            </c:strRef>
          </c:tx>
          <c:invertIfNegative val="0"/>
          <c:dLbls>
            <c:numFmt formatCode="#,##0" sourceLinked="0"/>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Electric</c:v>
                </c:pt>
                <c:pt idx="1">
                  <c:v>Water</c:v>
                </c:pt>
                <c:pt idx="2">
                  <c:v>Sewer</c:v>
                </c:pt>
                <c:pt idx="3">
                  <c:v>Refuse</c:v>
                </c:pt>
                <c:pt idx="4">
                  <c:v>TOTAL</c:v>
                </c:pt>
              </c:strCache>
            </c:strRef>
          </c:cat>
          <c:val>
            <c:numRef>
              <c:f>Sheet1!$B$2:$B$6</c:f>
              <c:numCache>
                <c:formatCode>General</c:formatCode>
                <c:ptCount val="5"/>
                <c:pt idx="0" formatCode="#,##0">
                  <c:v>440887</c:v>
                </c:pt>
                <c:pt idx="1">
                  <c:v>1911240</c:v>
                </c:pt>
                <c:pt idx="2">
                  <c:v>1681392</c:v>
                </c:pt>
                <c:pt idx="3">
                  <c:v>5328983</c:v>
                </c:pt>
                <c:pt idx="4">
                  <c:v>9362502</c:v>
                </c:pt>
              </c:numCache>
            </c:numRef>
          </c:val>
        </c:ser>
        <c:ser>
          <c:idx val="1"/>
          <c:order val="1"/>
          <c:tx>
            <c:strRef>
              <c:f>Sheet1!$C$1</c:f>
              <c:strCache>
                <c:ptCount val="1"/>
                <c:pt idx="0">
                  <c:v>Policy </c:v>
                </c:pt>
              </c:strCache>
            </c:strRef>
          </c:tx>
          <c:invertIfNegative val="0"/>
          <c:dLbls>
            <c:numFmt formatCode="#,##0" sourceLinked="0"/>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Electric</c:v>
                </c:pt>
                <c:pt idx="1">
                  <c:v>Water</c:v>
                </c:pt>
                <c:pt idx="2">
                  <c:v>Sewer</c:v>
                </c:pt>
                <c:pt idx="3">
                  <c:v>Refuse</c:v>
                </c:pt>
                <c:pt idx="4">
                  <c:v>TOTAL</c:v>
                </c:pt>
              </c:strCache>
            </c:strRef>
          </c:cat>
          <c:val>
            <c:numRef>
              <c:f>Sheet1!$C$2:$C$6</c:f>
              <c:numCache>
                <c:formatCode>General</c:formatCode>
                <c:ptCount val="5"/>
                <c:pt idx="0">
                  <c:v>3009604</c:v>
                </c:pt>
                <c:pt idx="1">
                  <c:v>1117518</c:v>
                </c:pt>
                <c:pt idx="2">
                  <c:v>1547700</c:v>
                </c:pt>
                <c:pt idx="3">
                  <c:v>2788456</c:v>
                </c:pt>
                <c:pt idx="4">
                  <c:v>8463278</c:v>
                </c:pt>
              </c:numCache>
            </c:numRef>
          </c:val>
        </c:ser>
        <c:dLbls>
          <c:dLblPos val="outEnd"/>
          <c:showLegendKey val="0"/>
          <c:showVal val="1"/>
          <c:showCatName val="0"/>
          <c:showSerName val="0"/>
          <c:showPercent val="0"/>
          <c:showBubbleSize val="0"/>
        </c:dLbls>
        <c:gapWidth val="150"/>
        <c:axId val="129948672"/>
        <c:axId val="130487040"/>
      </c:barChart>
      <c:catAx>
        <c:axId val="129948672"/>
        <c:scaling>
          <c:orientation val="minMax"/>
        </c:scaling>
        <c:delete val="0"/>
        <c:axPos val="l"/>
        <c:numFmt formatCode="General" sourceLinked="0"/>
        <c:majorTickMark val="out"/>
        <c:minorTickMark val="none"/>
        <c:tickLblPos val="nextTo"/>
        <c:crossAx val="130487040"/>
        <c:crosses val="autoZero"/>
        <c:auto val="1"/>
        <c:lblAlgn val="ctr"/>
        <c:lblOffset val="100"/>
        <c:noMultiLvlLbl val="0"/>
      </c:catAx>
      <c:valAx>
        <c:axId val="130487040"/>
        <c:scaling>
          <c:orientation val="minMax"/>
        </c:scaling>
        <c:delete val="0"/>
        <c:axPos val="b"/>
        <c:majorGridlines/>
        <c:minorGridlines/>
        <c:numFmt formatCode="&quot;$&quot;#,##0" sourceLinked="0"/>
        <c:majorTickMark val="out"/>
        <c:minorTickMark val="none"/>
        <c:tickLblPos val="nextTo"/>
        <c:crossAx val="129948672"/>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863517060367453"/>
          <c:y val="3.1746031746031744E-2"/>
          <c:w val="0.58461889763779529"/>
          <c:h val="0.86533954089072196"/>
        </c:manualLayout>
      </c:layout>
      <c:barChart>
        <c:barDir val="bar"/>
        <c:grouping val="clustered"/>
        <c:varyColors val="0"/>
        <c:ser>
          <c:idx val="0"/>
          <c:order val="0"/>
          <c:tx>
            <c:strRef>
              <c:f>Sheet1!$B$1</c:f>
              <c:strCache>
                <c:ptCount val="1"/>
                <c:pt idx="0">
                  <c:v>EOY FY16</c:v>
                </c:pt>
              </c:strCache>
            </c:strRef>
          </c:tx>
          <c:invertIfNegative val="0"/>
          <c:dLbls>
            <c:numFmt formatCode="#,##0" sourceLinked="0"/>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1"/>
                <c:pt idx="0">
                  <c:v>General</c:v>
                </c:pt>
              </c:strCache>
            </c:strRef>
          </c:cat>
          <c:val>
            <c:numRef>
              <c:f>Sheet1!$B$2:$B$4</c:f>
              <c:numCache>
                <c:formatCode>General</c:formatCode>
                <c:ptCount val="3"/>
                <c:pt idx="0">
                  <c:v>4401718</c:v>
                </c:pt>
              </c:numCache>
            </c:numRef>
          </c:val>
        </c:ser>
        <c:ser>
          <c:idx val="1"/>
          <c:order val="1"/>
          <c:tx>
            <c:strRef>
              <c:f>Sheet1!$C$1</c:f>
              <c:strCache>
                <c:ptCount val="1"/>
                <c:pt idx="0">
                  <c:v>Policy </c:v>
                </c:pt>
              </c:strCache>
            </c:strRef>
          </c:tx>
          <c:invertIfNegative val="0"/>
          <c:dLbls>
            <c:numFmt formatCode="#,##0" sourceLinked="0"/>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1"/>
                <c:pt idx="0">
                  <c:v>General</c:v>
                </c:pt>
              </c:strCache>
            </c:strRef>
          </c:cat>
          <c:val>
            <c:numRef>
              <c:f>Sheet1!$C$2:$C$4</c:f>
              <c:numCache>
                <c:formatCode>General</c:formatCode>
                <c:ptCount val="3"/>
                <c:pt idx="0">
                  <c:v>3196820</c:v>
                </c:pt>
              </c:numCache>
            </c:numRef>
          </c:val>
        </c:ser>
        <c:dLbls>
          <c:dLblPos val="outEnd"/>
          <c:showLegendKey val="0"/>
          <c:showVal val="1"/>
          <c:showCatName val="0"/>
          <c:showSerName val="0"/>
          <c:showPercent val="0"/>
          <c:showBubbleSize val="0"/>
        </c:dLbls>
        <c:gapWidth val="150"/>
        <c:axId val="130628992"/>
        <c:axId val="130638976"/>
      </c:barChart>
      <c:catAx>
        <c:axId val="130628992"/>
        <c:scaling>
          <c:orientation val="minMax"/>
        </c:scaling>
        <c:delete val="0"/>
        <c:axPos val="l"/>
        <c:numFmt formatCode="General" sourceLinked="0"/>
        <c:majorTickMark val="out"/>
        <c:minorTickMark val="none"/>
        <c:tickLblPos val="nextTo"/>
        <c:crossAx val="130638976"/>
        <c:crosses val="autoZero"/>
        <c:auto val="1"/>
        <c:lblAlgn val="ctr"/>
        <c:lblOffset val="100"/>
        <c:noMultiLvlLbl val="0"/>
      </c:catAx>
      <c:valAx>
        <c:axId val="130638976"/>
        <c:scaling>
          <c:orientation val="minMax"/>
          <c:max val="5000000"/>
        </c:scaling>
        <c:delete val="0"/>
        <c:axPos val="b"/>
        <c:majorGridlines/>
        <c:minorGridlines/>
        <c:numFmt formatCode="&quot;$&quot;#,##0" sourceLinked="0"/>
        <c:majorTickMark val="out"/>
        <c:minorTickMark val="none"/>
        <c:tickLblPos val="nextTo"/>
        <c:crossAx val="130628992"/>
        <c:crosses val="autoZero"/>
        <c:crossBetween val="between"/>
        <c:majorUnit val="5000000"/>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8884356955380577"/>
          <c:y val="3.4358413531641888E-2"/>
          <c:w val="0.59733530183727035"/>
          <c:h val="0.8521451485231013"/>
        </c:manualLayout>
      </c:layout>
      <c:barChart>
        <c:barDir val="bar"/>
        <c:grouping val="clustered"/>
        <c:varyColors val="0"/>
        <c:ser>
          <c:idx val="0"/>
          <c:order val="0"/>
          <c:tx>
            <c:strRef>
              <c:f>Sheet1!$B$2</c:f>
              <c:strCache>
                <c:ptCount val="1"/>
                <c:pt idx="0">
                  <c:v>EOY FY16</c:v>
                </c:pt>
              </c:strCache>
            </c:strRef>
          </c:tx>
          <c:invertIfNegative val="0"/>
          <c:dLbls>
            <c:numFmt formatCode="#,##0" sourceLinked="0"/>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Sheet1!$A$3:$A$5</c:f>
              <c:strCache>
                <c:ptCount val="1"/>
                <c:pt idx="0">
                  <c:v>Total</c:v>
                </c:pt>
              </c:strCache>
            </c:strRef>
          </c:cat>
          <c:val>
            <c:numRef>
              <c:f>Sheet1!$B$3:$B$5</c:f>
              <c:numCache>
                <c:formatCode>General</c:formatCode>
                <c:ptCount val="3"/>
                <c:pt idx="0">
                  <c:v>13764220</c:v>
                </c:pt>
              </c:numCache>
            </c:numRef>
          </c:val>
        </c:ser>
        <c:ser>
          <c:idx val="1"/>
          <c:order val="1"/>
          <c:tx>
            <c:strRef>
              <c:f>Sheet1!$C$2</c:f>
              <c:strCache>
                <c:ptCount val="1"/>
                <c:pt idx="0">
                  <c:v>Policy </c:v>
                </c:pt>
              </c:strCache>
            </c:strRef>
          </c:tx>
          <c:invertIfNegative val="0"/>
          <c:dLbls>
            <c:numFmt formatCode="#,##0" sourceLinked="0"/>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Sheet1!$A$3:$A$5</c:f>
              <c:strCache>
                <c:ptCount val="1"/>
                <c:pt idx="0">
                  <c:v>Total</c:v>
                </c:pt>
              </c:strCache>
            </c:strRef>
          </c:cat>
          <c:val>
            <c:numRef>
              <c:f>Sheet1!$C$3:$C$5</c:f>
              <c:numCache>
                <c:formatCode>General</c:formatCode>
                <c:ptCount val="3"/>
                <c:pt idx="0">
                  <c:v>11660098</c:v>
                </c:pt>
              </c:numCache>
            </c:numRef>
          </c:val>
        </c:ser>
        <c:dLbls>
          <c:dLblPos val="outEnd"/>
          <c:showLegendKey val="0"/>
          <c:showVal val="1"/>
          <c:showCatName val="0"/>
          <c:showSerName val="0"/>
          <c:showPercent val="0"/>
          <c:showBubbleSize val="0"/>
        </c:dLbls>
        <c:gapWidth val="150"/>
        <c:axId val="130675072"/>
        <c:axId val="130676608"/>
      </c:barChart>
      <c:catAx>
        <c:axId val="130675072"/>
        <c:scaling>
          <c:orientation val="minMax"/>
        </c:scaling>
        <c:delete val="0"/>
        <c:axPos val="l"/>
        <c:numFmt formatCode="General" sourceLinked="0"/>
        <c:majorTickMark val="out"/>
        <c:minorTickMark val="none"/>
        <c:tickLblPos val="nextTo"/>
        <c:crossAx val="130676608"/>
        <c:crosses val="autoZero"/>
        <c:auto val="1"/>
        <c:lblAlgn val="ctr"/>
        <c:lblOffset val="100"/>
        <c:noMultiLvlLbl val="0"/>
      </c:catAx>
      <c:valAx>
        <c:axId val="130676608"/>
        <c:scaling>
          <c:orientation val="minMax"/>
          <c:max val="14000000"/>
        </c:scaling>
        <c:delete val="0"/>
        <c:axPos val="b"/>
        <c:majorGridlines/>
        <c:minorGridlines/>
        <c:numFmt formatCode="&quot;$&quot;#,##0" sourceLinked="0"/>
        <c:majorTickMark val="out"/>
        <c:minorTickMark val="none"/>
        <c:tickLblPos val="nextTo"/>
        <c:crossAx val="130675072"/>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051023622047245"/>
          <c:y val="3.1712910886139235E-2"/>
          <c:w val="0.59733530183727035"/>
          <c:h val="0.8521451485231013"/>
        </c:manualLayout>
      </c:layout>
      <c:barChart>
        <c:barDir val="bar"/>
        <c:grouping val="clustered"/>
        <c:varyColors val="0"/>
        <c:ser>
          <c:idx val="0"/>
          <c:order val="0"/>
          <c:tx>
            <c:strRef>
              <c:f>Sheet1!$B$1</c:f>
              <c:strCache>
                <c:ptCount val="1"/>
                <c:pt idx="0">
                  <c:v>Projected</c:v>
                </c:pt>
              </c:strCache>
            </c:strRef>
          </c:tx>
          <c:invertIfNegative val="0"/>
          <c:dLbls>
            <c:numFmt formatCode="#,##0" sourceLinked="0"/>
            <c:txPr>
              <a:bodyPr rot="0" vert="horz"/>
              <a:lstStyle/>
              <a:p>
                <a:pPr>
                  <a:defRPr/>
                </a:pPr>
                <a:endParaRPr lang="en-US"/>
              </a:p>
            </c:txPr>
            <c:dLblPos val="outEnd"/>
            <c:showLegendKey val="0"/>
            <c:showVal val="1"/>
            <c:showCatName val="0"/>
            <c:showSerName val="0"/>
            <c:showPercent val="0"/>
            <c:showBubbleSize val="0"/>
            <c:showLeaderLines val="0"/>
          </c:dLbls>
          <c:cat>
            <c:strRef>
              <c:f>Sheet1!$A$2:$A$6</c:f>
              <c:strCache>
                <c:ptCount val="5"/>
                <c:pt idx="0">
                  <c:v>Electric</c:v>
                </c:pt>
                <c:pt idx="1">
                  <c:v>Water</c:v>
                </c:pt>
                <c:pt idx="2">
                  <c:v>Sewer</c:v>
                </c:pt>
                <c:pt idx="3">
                  <c:v>Refuse</c:v>
                </c:pt>
                <c:pt idx="4">
                  <c:v>TOTAL</c:v>
                </c:pt>
              </c:strCache>
            </c:strRef>
          </c:cat>
          <c:val>
            <c:numRef>
              <c:f>Sheet1!$B$2:$B$6</c:f>
              <c:numCache>
                <c:formatCode>General</c:formatCode>
                <c:ptCount val="5"/>
                <c:pt idx="0">
                  <c:v>1991290</c:v>
                </c:pt>
                <c:pt idx="1">
                  <c:v>3491524</c:v>
                </c:pt>
                <c:pt idx="2">
                  <c:v>2537524</c:v>
                </c:pt>
                <c:pt idx="3">
                  <c:v>5098052</c:v>
                </c:pt>
                <c:pt idx="4">
                  <c:v>13118390</c:v>
                </c:pt>
              </c:numCache>
            </c:numRef>
          </c:val>
        </c:ser>
        <c:ser>
          <c:idx val="1"/>
          <c:order val="1"/>
          <c:tx>
            <c:strRef>
              <c:f>Sheet1!$C$1</c:f>
              <c:strCache>
                <c:ptCount val="1"/>
                <c:pt idx="0">
                  <c:v>Policy </c:v>
                </c:pt>
              </c:strCache>
            </c:strRef>
          </c:tx>
          <c:invertIfNegative val="0"/>
          <c:dLbls>
            <c:numFmt formatCode="#,##0" sourceLinked="0"/>
            <c:txPr>
              <a:bodyPr rot="0" vert="horz"/>
              <a:lstStyle/>
              <a:p>
                <a:pPr>
                  <a:defRPr/>
                </a:pPr>
                <a:endParaRPr lang="en-US"/>
              </a:p>
            </c:txPr>
            <c:dLblPos val="outEnd"/>
            <c:showLegendKey val="0"/>
            <c:showVal val="1"/>
            <c:showCatName val="0"/>
            <c:showSerName val="0"/>
            <c:showPercent val="0"/>
            <c:showBubbleSize val="0"/>
            <c:showLeaderLines val="0"/>
          </c:dLbls>
          <c:cat>
            <c:strRef>
              <c:f>Sheet1!$A$2:$A$6</c:f>
              <c:strCache>
                <c:ptCount val="5"/>
                <c:pt idx="0">
                  <c:v>Electric</c:v>
                </c:pt>
                <c:pt idx="1">
                  <c:v>Water</c:v>
                </c:pt>
                <c:pt idx="2">
                  <c:v>Sewer</c:v>
                </c:pt>
                <c:pt idx="3">
                  <c:v>Refuse</c:v>
                </c:pt>
                <c:pt idx="4">
                  <c:v>TOTAL</c:v>
                </c:pt>
              </c:strCache>
            </c:strRef>
          </c:cat>
          <c:val>
            <c:numRef>
              <c:f>Sheet1!$C$2:$C$6</c:f>
              <c:numCache>
                <c:formatCode>General</c:formatCode>
                <c:ptCount val="5"/>
                <c:pt idx="0">
                  <c:v>3444027</c:v>
                </c:pt>
                <c:pt idx="1">
                  <c:v>1222509</c:v>
                </c:pt>
                <c:pt idx="2">
                  <c:v>1554372</c:v>
                </c:pt>
                <c:pt idx="3" formatCode="#,##0">
                  <c:v>2688793</c:v>
                </c:pt>
                <c:pt idx="4">
                  <c:v>8909701</c:v>
                </c:pt>
              </c:numCache>
            </c:numRef>
          </c:val>
        </c:ser>
        <c:dLbls>
          <c:dLblPos val="outEnd"/>
          <c:showLegendKey val="0"/>
          <c:showVal val="1"/>
          <c:showCatName val="0"/>
          <c:showSerName val="0"/>
          <c:showPercent val="0"/>
          <c:showBubbleSize val="0"/>
        </c:dLbls>
        <c:gapWidth val="150"/>
        <c:axId val="131214720"/>
        <c:axId val="131220608"/>
      </c:barChart>
      <c:catAx>
        <c:axId val="131214720"/>
        <c:scaling>
          <c:orientation val="minMax"/>
        </c:scaling>
        <c:delete val="0"/>
        <c:axPos val="l"/>
        <c:majorTickMark val="out"/>
        <c:minorTickMark val="none"/>
        <c:tickLblPos val="nextTo"/>
        <c:crossAx val="131220608"/>
        <c:crosses val="autoZero"/>
        <c:auto val="1"/>
        <c:lblAlgn val="ctr"/>
        <c:lblOffset val="100"/>
        <c:noMultiLvlLbl val="0"/>
      </c:catAx>
      <c:valAx>
        <c:axId val="131220608"/>
        <c:scaling>
          <c:orientation val="minMax"/>
        </c:scaling>
        <c:delete val="0"/>
        <c:axPos val="b"/>
        <c:majorGridlines/>
        <c:minorGridlines/>
        <c:numFmt formatCode="&quot;$&quot;#,##0" sourceLinked="0"/>
        <c:majorTickMark val="out"/>
        <c:minorTickMark val="none"/>
        <c:tickLblPos val="nextTo"/>
        <c:crossAx val="131214720"/>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7863517060367454"/>
          <c:y val="3.1746031746031744E-2"/>
          <c:w val="0.58461889763779529"/>
          <c:h val="0.86533954089072196"/>
        </c:manualLayout>
      </c:layout>
      <c:barChart>
        <c:barDir val="bar"/>
        <c:grouping val="clustered"/>
        <c:varyColors val="0"/>
        <c:ser>
          <c:idx val="0"/>
          <c:order val="0"/>
          <c:tx>
            <c:strRef>
              <c:f>Sheet1!$B$1</c:f>
              <c:strCache>
                <c:ptCount val="1"/>
                <c:pt idx="0">
                  <c:v>Projected</c:v>
                </c:pt>
              </c:strCache>
            </c:strRef>
          </c:tx>
          <c:invertIfNegative val="0"/>
          <c:dLbls>
            <c:numFmt formatCode="#,##0" sourceLinked="0"/>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1"/>
                <c:pt idx="0">
                  <c:v>General</c:v>
                </c:pt>
              </c:strCache>
            </c:strRef>
          </c:cat>
          <c:val>
            <c:numRef>
              <c:f>Sheet1!$B$2:$B$4</c:f>
              <c:numCache>
                <c:formatCode>General</c:formatCode>
                <c:ptCount val="3"/>
                <c:pt idx="0" formatCode="#,##0">
                  <c:v>2567188</c:v>
                </c:pt>
              </c:numCache>
            </c:numRef>
          </c:val>
        </c:ser>
        <c:ser>
          <c:idx val="1"/>
          <c:order val="1"/>
          <c:tx>
            <c:strRef>
              <c:f>Sheet1!$C$1</c:f>
              <c:strCache>
                <c:ptCount val="1"/>
                <c:pt idx="0">
                  <c:v>Policy </c:v>
                </c:pt>
              </c:strCache>
            </c:strRef>
          </c:tx>
          <c:invertIfNegative val="0"/>
          <c:dLbls>
            <c:numFmt formatCode="#,##0" sourceLinked="0"/>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1"/>
                <c:pt idx="0">
                  <c:v>General</c:v>
                </c:pt>
              </c:strCache>
            </c:strRef>
          </c:cat>
          <c:val>
            <c:numRef>
              <c:f>Sheet1!$C$2:$C$4</c:f>
              <c:numCache>
                <c:formatCode>General</c:formatCode>
                <c:ptCount val="3"/>
                <c:pt idx="0" formatCode="#,##0">
                  <c:v>3024137</c:v>
                </c:pt>
              </c:numCache>
            </c:numRef>
          </c:val>
        </c:ser>
        <c:dLbls>
          <c:dLblPos val="outEnd"/>
          <c:showLegendKey val="0"/>
          <c:showVal val="1"/>
          <c:showCatName val="0"/>
          <c:showSerName val="0"/>
          <c:showPercent val="0"/>
          <c:showBubbleSize val="0"/>
        </c:dLbls>
        <c:gapWidth val="150"/>
        <c:axId val="130969600"/>
        <c:axId val="130971136"/>
      </c:barChart>
      <c:catAx>
        <c:axId val="130969600"/>
        <c:scaling>
          <c:orientation val="minMax"/>
        </c:scaling>
        <c:delete val="0"/>
        <c:axPos val="l"/>
        <c:numFmt formatCode="General" sourceLinked="0"/>
        <c:majorTickMark val="out"/>
        <c:minorTickMark val="none"/>
        <c:tickLblPos val="nextTo"/>
        <c:crossAx val="130971136"/>
        <c:crosses val="autoZero"/>
        <c:auto val="1"/>
        <c:lblAlgn val="ctr"/>
        <c:lblOffset val="100"/>
        <c:noMultiLvlLbl val="0"/>
      </c:catAx>
      <c:valAx>
        <c:axId val="130971136"/>
        <c:scaling>
          <c:orientation val="minMax"/>
          <c:max val="5000000"/>
        </c:scaling>
        <c:delete val="0"/>
        <c:axPos val="b"/>
        <c:majorGridlines/>
        <c:minorGridlines/>
        <c:numFmt formatCode="&quot;$&quot;#,##0" sourceLinked="0"/>
        <c:majorTickMark val="out"/>
        <c:minorTickMark val="none"/>
        <c:tickLblPos val="nextTo"/>
        <c:crossAx val="130969600"/>
        <c:crosses val="autoZero"/>
        <c:crossBetween val="between"/>
        <c:majorUnit val="5000000"/>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8884356955380577"/>
          <c:y val="3.4358413531641881E-2"/>
          <c:w val="0.59733530183727035"/>
          <c:h val="0.8521451485231013"/>
        </c:manualLayout>
      </c:layout>
      <c:barChart>
        <c:barDir val="bar"/>
        <c:grouping val="clustered"/>
        <c:varyColors val="0"/>
        <c:ser>
          <c:idx val="0"/>
          <c:order val="0"/>
          <c:tx>
            <c:strRef>
              <c:f>Sheet1!$B$2</c:f>
              <c:strCache>
                <c:ptCount val="1"/>
                <c:pt idx="0">
                  <c:v>Projected</c:v>
                </c:pt>
              </c:strCache>
            </c:strRef>
          </c:tx>
          <c:invertIfNegative val="0"/>
          <c:dLbls>
            <c:numFmt formatCode="#,##0" sourceLinked="0"/>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Sheet1!$A$3:$A$5</c:f>
              <c:strCache>
                <c:ptCount val="1"/>
                <c:pt idx="0">
                  <c:v>Total</c:v>
                </c:pt>
              </c:strCache>
            </c:strRef>
          </c:cat>
          <c:val>
            <c:numRef>
              <c:f>Sheet1!$B$3:$B$5</c:f>
              <c:numCache>
                <c:formatCode>General</c:formatCode>
                <c:ptCount val="3"/>
                <c:pt idx="0">
                  <c:v>15630228</c:v>
                </c:pt>
              </c:numCache>
            </c:numRef>
          </c:val>
        </c:ser>
        <c:ser>
          <c:idx val="1"/>
          <c:order val="1"/>
          <c:tx>
            <c:strRef>
              <c:f>Sheet1!$C$2</c:f>
              <c:strCache>
                <c:ptCount val="1"/>
                <c:pt idx="0">
                  <c:v>Policy </c:v>
                </c:pt>
              </c:strCache>
            </c:strRef>
          </c:tx>
          <c:invertIfNegative val="0"/>
          <c:dLbls>
            <c:numFmt formatCode="#,##0" sourceLinked="0"/>
            <c:spPr>
              <a:noFill/>
              <a:ln>
                <a:noFill/>
              </a:ln>
              <a:effectLst/>
            </c:spPr>
            <c:txPr>
              <a:bodyPr rot="0" vert="horz"/>
              <a:lstStyle/>
              <a:p>
                <a:pPr>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Sheet1!$A$3:$A$5</c:f>
              <c:strCache>
                <c:ptCount val="1"/>
                <c:pt idx="0">
                  <c:v>Total</c:v>
                </c:pt>
              </c:strCache>
            </c:strRef>
          </c:cat>
          <c:val>
            <c:numRef>
              <c:f>Sheet1!$C$3:$C$5</c:f>
              <c:numCache>
                <c:formatCode>General</c:formatCode>
                <c:ptCount val="3"/>
                <c:pt idx="0" formatCode="#,##0">
                  <c:v>11933838</c:v>
                </c:pt>
              </c:numCache>
            </c:numRef>
          </c:val>
        </c:ser>
        <c:ser>
          <c:idx val="2"/>
          <c:order val="2"/>
          <c:tx>
            <c:strRef>
              <c:f>Sheet1!$D$2</c:f>
              <c:strCache>
                <c:ptCount val="1"/>
                <c:pt idx="0">
                  <c:v>After FY18 Transfer</c:v>
                </c:pt>
              </c:strCache>
            </c:strRef>
          </c:tx>
          <c:invertIfNegative val="0"/>
          <c:cat>
            <c:strRef>
              <c:f>Sheet1!$A$3:$A$5</c:f>
              <c:strCache>
                <c:ptCount val="1"/>
                <c:pt idx="0">
                  <c:v>Total</c:v>
                </c:pt>
              </c:strCache>
            </c:strRef>
          </c:cat>
          <c:val>
            <c:numRef>
              <c:f>Sheet1!$D$3:$D$5</c:f>
              <c:numCache>
                <c:formatCode>General</c:formatCode>
                <c:ptCount val="3"/>
                <c:pt idx="0" formatCode="#,##0">
                  <c:v>13100093</c:v>
                </c:pt>
              </c:numCache>
            </c:numRef>
          </c:val>
        </c:ser>
        <c:dLbls>
          <c:dLblPos val="outEnd"/>
          <c:showLegendKey val="0"/>
          <c:showVal val="1"/>
          <c:showCatName val="0"/>
          <c:showSerName val="0"/>
          <c:showPercent val="0"/>
          <c:showBubbleSize val="0"/>
        </c:dLbls>
        <c:gapWidth val="150"/>
        <c:axId val="131025152"/>
        <c:axId val="131031040"/>
      </c:barChart>
      <c:catAx>
        <c:axId val="131025152"/>
        <c:scaling>
          <c:orientation val="minMax"/>
        </c:scaling>
        <c:delete val="0"/>
        <c:axPos val="l"/>
        <c:numFmt formatCode="General" sourceLinked="0"/>
        <c:majorTickMark val="out"/>
        <c:minorTickMark val="none"/>
        <c:tickLblPos val="nextTo"/>
        <c:crossAx val="131031040"/>
        <c:crosses val="autoZero"/>
        <c:auto val="1"/>
        <c:lblAlgn val="ctr"/>
        <c:lblOffset val="100"/>
        <c:noMultiLvlLbl val="0"/>
      </c:catAx>
      <c:valAx>
        <c:axId val="131031040"/>
        <c:scaling>
          <c:orientation val="minMax"/>
          <c:max val="16000000"/>
          <c:min val="0"/>
        </c:scaling>
        <c:delete val="0"/>
        <c:axPos val="b"/>
        <c:majorGridlines/>
        <c:minorGridlines/>
        <c:numFmt formatCode="&quot;$&quot;#,##0" sourceLinked="0"/>
        <c:majorTickMark val="out"/>
        <c:minorTickMark val="none"/>
        <c:tickLblPos val="nextTo"/>
        <c:crossAx val="131025152"/>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404D1D76-6C92-4AF5-8D22-7FE3B8C1E41F}" type="datetimeFigureOut">
              <a:rPr lang="en-US" smtClean="0"/>
              <a:t>4/12/2017</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5A7CEB24-AA75-4D51-84CA-6FC919766421}" type="slidenum">
              <a:rPr lang="en-US" smtClean="0"/>
              <a:t>‹#›</a:t>
            </a:fld>
            <a:endParaRPr lang="en-US"/>
          </a:p>
        </p:txBody>
      </p:sp>
    </p:spTree>
    <p:extLst>
      <p:ext uri="{BB962C8B-B14F-4D97-AF65-F5344CB8AC3E}">
        <p14:creationId xmlns:p14="http://schemas.microsoft.com/office/powerpoint/2010/main" val="42566047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AD2D3B9-F8CE-43BD-98E8-C7387AB74D01}" type="datetimeFigureOut">
              <a:rPr lang="en-US" smtClean="0"/>
              <a:t>4/12/2017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23E6D1C-2344-4048-B96C-B7B7629B85FD}" type="slidenum">
              <a:rPr lang="en-US" smtClean="0"/>
              <a:t>‹#›</a:t>
            </a:fld>
            <a:endParaRPr lang="en-US"/>
          </a:p>
        </p:txBody>
      </p:sp>
    </p:spTree>
    <p:extLst>
      <p:ext uri="{BB962C8B-B14F-4D97-AF65-F5344CB8AC3E}">
        <p14:creationId xmlns:p14="http://schemas.microsoft.com/office/powerpoint/2010/main" val="528971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BC626F5D-9F18-4CCA-A32F-862E898A7328}" type="datetime1">
              <a:rPr lang="en-US" smtClean="0"/>
              <a:t>4/12/2017</a:t>
            </a:fld>
            <a:endParaRPr lang="en-US"/>
          </a:p>
        </p:txBody>
      </p:sp>
      <p:sp>
        <p:nvSpPr>
          <p:cNvPr id="8" name="Slide Number Placeholder 7"/>
          <p:cNvSpPr>
            <a:spLocks noGrp="1"/>
          </p:cNvSpPr>
          <p:nvPr>
            <p:ph type="sldNum" sz="quarter" idx="11"/>
          </p:nvPr>
        </p:nvSpPr>
        <p:spPr/>
        <p:txBody>
          <a:bodyPr/>
          <a:lstStyle/>
          <a:p>
            <a:fld id="{A8DBA3A1-31BE-45C3-8170-7B3D77EE5BDC}"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66FEE5-12C8-45BD-A842-0365BF7D5C8D}" type="datetime1">
              <a:rPr lang="en-US" smtClean="0"/>
              <a:t>4/12/2017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BA3A1-31BE-45C3-8170-7B3D77EE5BD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9B7D26-EF12-421E-8E56-7B231FD920CC}" type="datetime1">
              <a:rPr lang="en-US" smtClean="0"/>
              <a:t>4/12/2017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BA3A1-31BE-45C3-8170-7B3D77EE5BD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2D174B44-61CA-4295-AA23-AA764A14E5CF}" type="datetime1">
              <a:rPr lang="en-US" smtClean="0"/>
              <a:t>4/12/2017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BA3A1-31BE-45C3-8170-7B3D77EE5BD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7B65ED-342D-4DBE-82BD-55665544F81D}" type="datetime1">
              <a:rPr lang="en-US" smtClean="0"/>
              <a:t>4/12/2017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BA3A1-31BE-45C3-8170-7B3D77EE5BDC}"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D28608DF-2C75-432C-AD33-EC4D297086D7}" type="datetime1">
              <a:rPr lang="en-US" smtClean="0"/>
              <a:t>4/12/2017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DBA3A1-31BE-45C3-8170-7B3D77EE5BDC}"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D64B5040-3C20-4A3F-B16D-FEDD9CEC26E0}" type="datetime1">
              <a:rPr lang="en-US" smtClean="0"/>
              <a:t>4/12/2017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DBA3A1-31BE-45C3-8170-7B3D77EE5BDC}"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D572AA9-3A5D-4F0C-9AAA-CFFBB21794CB}" type="datetime1">
              <a:rPr lang="en-US" smtClean="0"/>
              <a:t>4/12/2017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DBA3A1-31BE-45C3-8170-7B3D77EE5BD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B3D65C-F886-4213-851D-1DC29C7A1BAB}" type="datetime1">
              <a:rPr lang="en-US" smtClean="0"/>
              <a:t>4/12/2017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DBA3A1-31BE-45C3-8170-7B3D77EE5BD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C3343E-0BBD-4036-90D3-C9ED08768209}" type="datetime1">
              <a:rPr lang="en-US" smtClean="0"/>
              <a:t>4/12/2017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DBA3A1-31BE-45C3-8170-7B3D77EE5BD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0E06D5-3D58-4104-B375-3A8EFEE26238}" type="datetime1">
              <a:rPr lang="en-US" smtClean="0"/>
              <a:t>4/12/2017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DBA3A1-31BE-45C3-8170-7B3D77EE5BD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3BABB643-0BC8-4DB3-A4A4-9FD32FDB2804}" type="datetime1">
              <a:rPr lang="en-US" smtClean="0"/>
              <a:t>4/12/2017</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A8DBA3A1-31BE-45C3-8170-7B3D77EE5BDC}"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hf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1"/>
            <a:ext cx="7543800" cy="1676400"/>
          </a:xfrm>
        </p:spPr>
        <p:txBody>
          <a:bodyPr/>
          <a:lstStyle/>
          <a:p>
            <a:r>
              <a:rPr lang="en-US" sz="5400" dirty="0" smtClean="0">
                <a:solidFill>
                  <a:schemeClr val="accent1">
                    <a:lumMod val="50000"/>
                  </a:schemeClr>
                </a:solidFill>
              </a:rPr>
              <a:t>City of Martinsville</a:t>
            </a:r>
            <a:r>
              <a:rPr lang="en-US" sz="5400" dirty="0" smtClean="0"/>
              <a:t>	</a:t>
            </a:r>
            <a:endParaRPr lang="en-US" sz="5400" dirty="0"/>
          </a:p>
        </p:txBody>
      </p:sp>
      <p:sp>
        <p:nvSpPr>
          <p:cNvPr id="3" name="Subtitle 2"/>
          <p:cNvSpPr>
            <a:spLocks noGrp="1"/>
          </p:cNvSpPr>
          <p:nvPr>
            <p:ph type="subTitle" idx="1"/>
          </p:nvPr>
        </p:nvSpPr>
        <p:spPr>
          <a:xfrm>
            <a:off x="457200" y="3962400"/>
            <a:ext cx="6858000" cy="1219200"/>
          </a:xfrm>
        </p:spPr>
        <p:txBody>
          <a:bodyPr>
            <a:normAutofit/>
          </a:bodyPr>
          <a:lstStyle/>
          <a:p>
            <a:r>
              <a:rPr lang="en-US" sz="3500" b="1" dirty="0" smtClean="0">
                <a:solidFill>
                  <a:schemeClr val="tx1"/>
                </a:solidFill>
                <a:latin typeface="+mn-lt"/>
              </a:rPr>
              <a:t>FY2018 Proposed Budget</a:t>
            </a:r>
          </a:p>
          <a:p>
            <a:r>
              <a:rPr lang="en-US" dirty="0" smtClean="0">
                <a:solidFill>
                  <a:schemeClr val="tx1"/>
                </a:solidFill>
                <a:latin typeface="+mn-lt"/>
              </a:rPr>
              <a:t>April 11, 2017</a:t>
            </a:r>
            <a:endParaRPr lang="en-US" dirty="0">
              <a:solidFill>
                <a:schemeClr val="tx1"/>
              </a:solidFill>
              <a:latin typeface="+mn-lt"/>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1058444283"/>
              </p:ext>
            </p:extLst>
          </p:nvPr>
        </p:nvGraphicFramePr>
        <p:xfrm>
          <a:off x="5105400" y="5334000"/>
          <a:ext cx="3276600" cy="617538"/>
        </p:xfrm>
        <a:graphic>
          <a:graphicData uri="http://schemas.openxmlformats.org/presentationml/2006/ole">
            <mc:AlternateContent xmlns:mc="http://schemas.openxmlformats.org/markup-compatibility/2006">
              <mc:Choice xmlns:v="urn:schemas-microsoft-com:vml" Requires="v">
                <p:oleObj spid="_x0000_s1138" r:id="rId3" imgW="3172268" imgH="685714" progId="">
                  <p:embed/>
                </p:oleObj>
              </mc:Choice>
              <mc:Fallback>
                <p:oleObj r:id="rId3" imgW="3172268" imgH="685714" progId="">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5334000"/>
                        <a:ext cx="3276600" cy="61753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6688414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620000" cy="838200"/>
          </a:xfrm>
        </p:spPr>
        <p:txBody>
          <a:bodyPr>
            <a:normAutofit/>
          </a:bodyPr>
          <a:lstStyle/>
          <a:p>
            <a:pPr algn="l"/>
            <a:r>
              <a:rPr lang="en-US" sz="4800" dirty="0" smtClean="0">
                <a:solidFill>
                  <a:schemeClr val="accent1">
                    <a:lumMod val="50000"/>
                  </a:schemeClr>
                </a:solidFill>
              </a:rPr>
              <a:t>Budget Challenges </a:t>
            </a:r>
            <a:r>
              <a:rPr lang="en-US" dirty="0" smtClean="0"/>
              <a:t>		</a:t>
            </a:r>
            <a:endParaRPr lang="en-US" dirty="0"/>
          </a:p>
        </p:txBody>
      </p:sp>
      <p:sp>
        <p:nvSpPr>
          <p:cNvPr id="3" name="Content Placeholder 2"/>
          <p:cNvSpPr>
            <a:spLocks noGrp="1"/>
          </p:cNvSpPr>
          <p:nvPr>
            <p:ph idx="1"/>
          </p:nvPr>
        </p:nvSpPr>
        <p:spPr/>
        <p:txBody>
          <a:bodyPr>
            <a:normAutofit/>
          </a:bodyPr>
          <a:lstStyle/>
          <a:p>
            <a:r>
              <a:rPr lang="en-US" dirty="0" smtClean="0">
                <a:solidFill>
                  <a:schemeClr val="tx1"/>
                </a:solidFill>
                <a:latin typeface="+mn-lt"/>
              </a:rPr>
              <a:t>No to little revenue growth</a:t>
            </a:r>
          </a:p>
          <a:p>
            <a:r>
              <a:rPr lang="en-US" dirty="0" smtClean="0">
                <a:solidFill>
                  <a:schemeClr val="tx1"/>
                </a:solidFill>
                <a:latin typeface="+mn-lt"/>
              </a:rPr>
              <a:t>Increasing costs due to inflation, insurance, personnel issues, mandates, regulatory issues, costs of “doing business”</a:t>
            </a:r>
          </a:p>
          <a:p>
            <a:r>
              <a:rPr lang="en-US" dirty="0" smtClean="0">
                <a:solidFill>
                  <a:schemeClr val="tx1"/>
                </a:solidFill>
                <a:latin typeface="+mn-lt"/>
              </a:rPr>
              <a:t>Community expectations</a:t>
            </a:r>
          </a:p>
          <a:p>
            <a:r>
              <a:rPr lang="en-US" dirty="0" smtClean="0">
                <a:solidFill>
                  <a:schemeClr val="tx1"/>
                </a:solidFill>
                <a:latin typeface="+mn-lt"/>
              </a:rPr>
              <a:t>Capital needs continue to exceed available funding - some needs cannot be delayed</a:t>
            </a:r>
          </a:p>
          <a:p>
            <a:r>
              <a:rPr lang="en-US" dirty="0" smtClean="0">
                <a:solidFill>
                  <a:schemeClr val="tx1"/>
                </a:solidFill>
                <a:latin typeface="+mn-lt"/>
              </a:rPr>
              <a:t>School system request for additional funding</a:t>
            </a:r>
          </a:p>
        </p:txBody>
      </p:sp>
      <p:sp>
        <p:nvSpPr>
          <p:cNvPr id="4" name="Slide Number Placeholder 3"/>
          <p:cNvSpPr>
            <a:spLocks noGrp="1"/>
          </p:cNvSpPr>
          <p:nvPr>
            <p:ph type="sldNum" sz="quarter" idx="12"/>
          </p:nvPr>
        </p:nvSpPr>
        <p:spPr/>
        <p:txBody>
          <a:bodyPr/>
          <a:lstStyle/>
          <a:p>
            <a:fld id="{A8DBA3A1-31BE-45C3-8170-7B3D77EE5BDC}" type="slidenum">
              <a:rPr lang="en-US" smtClean="0"/>
              <a:t>10</a:t>
            </a:fld>
            <a:endParaRPr lang="en-US"/>
          </a:p>
        </p:txBody>
      </p:sp>
    </p:spTree>
    <p:extLst>
      <p:ext uri="{BB962C8B-B14F-4D97-AF65-F5344CB8AC3E}">
        <p14:creationId xmlns:p14="http://schemas.microsoft.com/office/powerpoint/2010/main" val="20816782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4800" dirty="0" smtClean="0">
                <a:solidFill>
                  <a:schemeClr val="accent1">
                    <a:lumMod val="50000"/>
                  </a:schemeClr>
                </a:solidFill>
              </a:rPr>
              <a:t>Budget Challenges 	</a:t>
            </a:r>
            <a:endParaRPr lang="en-US" sz="4800" dirty="0">
              <a:solidFill>
                <a:schemeClr val="accent1">
                  <a:lumMod val="50000"/>
                </a:schemeClr>
              </a:solidFill>
            </a:endParaRPr>
          </a:p>
        </p:txBody>
      </p:sp>
      <p:sp>
        <p:nvSpPr>
          <p:cNvPr id="3" name="Content Placeholder 2"/>
          <p:cNvSpPr>
            <a:spLocks noGrp="1"/>
          </p:cNvSpPr>
          <p:nvPr>
            <p:ph idx="1"/>
          </p:nvPr>
        </p:nvSpPr>
        <p:spPr>
          <a:xfrm>
            <a:off x="457200" y="1752600"/>
            <a:ext cx="8077200" cy="4800600"/>
          </a:xfrm>
        </p:spPr>
        <p:txBody>
          <a:bodyPr>
            <a:normAutofit/>
          </a:bodyPr>
          <a:lstStyle/>
          <a:p>
            <a:r>
              <a:rPr lang="en-US" dirty="0">
                <a:solidFill>
                  <a:schemeClr val="tx1"/>
                </a:solidFill>
                <a:latin typeface="+mn-lt"/>
              </a:rPr>
              <a:t>Aging </a:t>
            </a:r>
            <a:r>
              <a:rPr lang="en-US" dirty="0" smtClean="0">
                <a:solidFill>
                  <a:schemeClr val="tx1"/>
                </a:solidFill>
                <a:latin typeface="+mn-lt"/>
              </a:rPr>
              <a:t>infrastructure – long range capital needs</a:t>
            </a:r>
          </a:p>
          <a:p>
            <a:r>
              <a:rPr lang="en-US" dirty="0" smtClean="0">
                <a:solidFill>
                  <a:schemeClr val="tx1"/>
                </a:solidFill>
                <a:latin typeface="+mn-lt"/>
              </a:rPr>
              <a:t>Need </a:t>
            </a:r>
            <a:r>
              <a:rPr lang="en-US" dirty="0">
                <a:solidFill>
                  <a:schemeClr val="tx1"/>
                </a:solidFill>
                <a:latin typeface="+mn-lt"/>
              </a:rPr>
              <a:t>to maintain adequate fund and asset balances to ensure reserve capacity to handle </a:t>
            </a:r>
            <a:r>
              <a:rPr lang="en-US" dirty="0" smtClean="0">
                <a:solidFill>
                  <a:schemeClr val="tx1"/>
                </a:solidFill>
                <a:latin typeface="+mn-lt"/>
              </a:rPr>
              <a:t>emergencies - recognizing that fund transfers are inevitable, ensure that adequate fund balances are preserved</a:t>
            </a:r>
          </a:p>
          <a:p>
            <a:r>
              <a:rPr lang="en-US" dirty="0" smtClean="0">
                <a:solidFill>
                  <a:schemeClr val="tx1"/>
                </a:solidFill>
                <a:latin typeface="+mn-lt"/>
              </a:rPr>
              <a:t>Adoption of utility cash reserve and fund balance policies establishes guidelines on ability to transfer funds, however those polices ensure the City remains fiscally sound.</a:t>
            </a:r>
          </a:p>
          <a:p>
            <a:endParaRPr lang="en-US" dirty="0"/>
          </a:p>
          <a:p>
            <a:endParaRPr lang="en-US" dirty="0"/>
          </a:p>
        </p:txBody>
      </p:sp>
      <p:sp>
        <p:nvSpPr>
          <p:cNvPr id="4" name="Slide Number Placeholder 3"/>
          <p:cNvSpPr>
            <a:spLocks noGrp="1"/>
          </p:cNvSpPr>
          <p:nvPr>
            <p:ph type="sldNum" sz="quarter" idx="12"/>
          </p:nvPr>
        </p:nvSpPr>
        <p:spPr/>
        <p:txBody>
          <a:bodyPr/>
          <a:lstStyle/>
          <a:p>
            <a:fld id="{A8DBA3A1-31BE-45C3-8170-7B3D77EE5BDC}" type="slidenum">
              <a:rPr lang="en-US" smtClean="0"/>
              <a:t>11</a:t>
            </a:fld>
            <a:endParaRPr lang="en-US"/>
          </a:p>
        </p:txBody>
      </p:sp>
    </p:spTree>
    <p:extLst>
      <p:ext uri="{BB962C8B-B14F-4D97-AF65-F5344CB8AC3E}">
        <p14:creationId xmlns:p14="http://schemas.microsoft.com/office/powerpoint/2010/main" val="30417414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71600"/>
          </a:xfrm>
        </p:spPr>
        <p:txBody>
          <a:bodyPr>
            <a:normAutofit/>
          </a:bodyPr>
          <a:lstStyle/>
          <a:p>
            <a:pPr algn="l"/>
            <a:r>
              <a:rPr lang="en-US" sz="4800" dirty="0" smtClean="0">
                <a:solidFill>
                  <a:schemeClr val="accent1">
                    <a:lumMod val="50000"/>
                  </a:schemeClr>
                </a:solidFill>
              </a:rPr>
              <a:t>Budget Challenges</a:t>
            </a:r>
            <a:r>
              <a:rPr lang="en-US" sz="4800" dirty="0">
                <a:solidFill>
                  <a:schemeClr val="accent1">
                    <a:lumMod val="50000"/>
                  </a:schemeClr>
                </a:solidFill>
              </a:rPr>
              <a:t> </a:t>
            </a:r>
            <a:r>
              <a:rPr lang="en-US" sz="4800" dirty="0" smtClean="0">
                <a:solidFill>
                  <a:schemeClr val="accent1">
                    <a:lumMod val="50000"/>
                  </a:schemeClr>
                </a:solidFill>
              </a:rPr>
              <a:t>- Capital</a:t>
            </a:r>
            <a:endParaRPr lang="en-US" sz="4800" dirty="0">
              <a:solidFill>
                <a:schemeClr val="accent1">
                  <a:lumMod val="50000"/>
                </a:schemeClr>
              </a:solidFill>
            </a:endParaRPr>
          </a:p>
        </p:txBody>
      </p:sp>
      <p:sp>
        <p:nvSpPr>
          <p:cNvPr id="3" name="Content Placeholder 2"/>
          <p:cNvSpPr>
            <a:spLocks noGrp="1"/>
          </p:cNvSpPr>
          <p:nvPr>
            <p:ph idx="1"/>
          </p:nvPr>
        </p:nvSpPr>
        <p:spPr/>
        <p:txBody>
          <a:bodyPr>
            <a:normAutofit/>
          </a:bodyPr>
          <a:lstStyle/>
          <a:p>
            <a:endParaRPr lang="en-US" sz="2800" dirty="0" smtClean="0">
              <a:solidFill>
                <a:schemeClr val="tx1"/>
              </a:solidFill>
              <a:latin typeface="+mn-lt"/>
            </a:endParaRPr>
          </a:p>
          <a:p>
            <a:r>
              <a:rPr lang="en-US" sz="2800" dirty="0" smtClean="0">
                <a:solidFill>
                  <a:schemeClr val="tx1"/>
                </a:solidFill>
                <a:latin typeface="+mn-lt"/>
              </a:rPr>
              <a:t>Capital requests submitted by City departments for FY18 budget consideration totals $</a:t>
            </a:r>
            <a:r>
              <a:rPr lang="en-US" sz="2800" b="1" dirty="0" smtClean="0">
                <a:solidFill>
                  <a:schemeClr val="tx1"/>
                </a:solidFill>
                <a:latin typeface="+mn-lt"/>
              </a:rPr>
              <a:t>3,718,648</a:t>
            </a:r>
            <a:r>
              <a:rPr lang="en-US" sz="2800" dirty="0" smtClean="0">
                <a:solidFill>
                  <a:schemeClr val="tx1"/>
                </a:solidFill>
                <a:latin typeface="+mn-lt"/>
              </a:rPr>
              <a:t> with $2,386,500 requested for utilities and $1,332,148 requested for general fund/capital reserve.  </a:t>
            </a:r>
          </a:p>
        </p:txBody>
      </p:sp>
      <p:sp>
        <p:nvSpPr>
          <p:cNvPr id="4" name="Slide Number Placeholder 3"/>
          <p:cNvSpPr>
            <a:spLocks noGrp="1"/>
          </p:cNvSpPr>
          <p:nvPr>
            <p:ph type="sldNum" sz="quarter" idx="12"/>
          </p:nvPr>
        </p:nvSpPr>
        <p:spPr/>
        <p:txBody>
          <a:bodyPr/>
          <a:lstStyle/>
          <a:p>
            <a:fld id="{A8DBA3A1-31BE-45C3-8170-7B3D77EE5BDC}" type="slidenum">
              <a:rPr lang="en-US" smtClean="0"/>
              <a:t>12</a:t>
            </a:fld>
            <a:endParaRPr lang="en-US"/>
          </a:p>
        </p:txBody>
      </p:sp>
    </p:spTree>
    <p:extLst>
      <p:ext uri="{BB962C8B-B14F-4D97-AF65-F5344CB8AC3E}">
        <p14:creationId xmlns:p14="http://schemas.microsoft.com/office/powerpoint/2010/main" val="474379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524000"/>
          </a:xfrm>
        </p:spPr>
        <p:txBody>
          <a:bodyPr>
            <a:normAutofit fontScale="90000"/>
          </a:bodyPr>
          <a:lstStyle/>
          <a:p>
            <a:pPr algn="l"/>
            <a:r>
              <a:rPr lang="en-US" sz="5300" dirty="0" smtClean="0">
                <a:solidFill>
                  <a:schemeClr val="accent1">
                    <a:lumMod val="50000"/>
                  </a:schemeClr>
                </a:solidFill>
              </a:rPr>
              <a:t>Revenue Analysis</a:t>
            </a:r>
            <a:r>
              <a:rPr lang="en-US" sz="4800" dirty="0" smtClean="0">
                <a:solidFill>
                  <a:schemeClr val="accent1">
                    <a:lumMod val="50000"/>
                  </a:schemeClr>
                </a:solidFill>
              </a:rPr>
              <a:t/>
            </a:r>
            <a:br>
              <a:rPr lang="en-US" sz="4800" dirty="0" smtClean="0">
                <a:solidFill>
                  <a:schemeClr val="accent1">
                    <a:lumMod val="50000"/>
                  </a:schemeClr>
                </a:solidFill>
              </a:rPr>
            </a:br>
            <a:r>
              <a:rPr lang="en-US" sz="3100" b="1" dirty="0" smtClean="0">
                <a:solidFill>
                  <a:schemeClr val="accent1">
                    <a:lumMod val="50000"/>
                  </a:schemeClr>
                </a:solidFill>
                <a:effectLst/>
              </a:rPr>
              <a:t>Beginning  with the end in mind . . .</a:t>
            </a:r>
            <a:endParaRPr lang="en-US" sz="3100" b="1" dirty="0">
              <a:solidFill>
                <a:schemeClr val="accent1">
                  <a:lumMod val="50000"/>
                </a:schemeClr>
              </a:solidFill>
              <a:effectLst/>
            </a:endParaRPr>
          </a:p>
        </p:txBody>
      </p:sp>
      <p:sp>
        <p:nvSpPr>
          <p:cNvPr id="3" name="Content Placeholder 2"/>
          <p:cNvSpPr>
            <a:spLocks noGrp="1"/>
          </p:cNvSpPr>
          <p:nvPr>
            <p:ph idx="1"/>
          </p:nvPr>
        </p:nvSpPr>
        <p:spPr/>
        <p:txBody>
          <a:bodyPr>
            <a:normAutofit/>
          </a:bodyPr>
          <a:lstStyle/>
          <a:p>
            <a:pPr marL="114300" indent="0">
              <a:buNone/>
            </a:pPr>
            <a:endParaRPr lang="en-US" dirty="0" smtClean="0">
              <a:solidFill>
                <a:schemeClr val="tx1"/>
              </a:solidFill>
              <a:latin typeface="+mn-lt"/>
            </a:endParaRPr>
          </a:p>
          <a:p>
            <a:pPr marL="114300" indent="0">
              <a:buNone/>
            </a:pPr>
            <a:r>
              <a:rPr lang="en-US" dirty="0" smtClean="0">
                <a:solidFill>
                  <a:schemeClr val="tx1"/>
                </a:solidFill>
                <a:latin typeface="+mn-lt"/>
              </a:rPr>
              <a:t>What resources are available for the FY18 Budget?</a:t>
            </a:r>
          </a:p>
          <a:p>
            <a:r>
              <a:rPr lang="en-US" dirty="0" smtClean="0">
                <a:solidFill>
                  <a:schemeClr val="tx1"/>
                </a:solidFill>
                <a:latin typeface="+mn-lt"/>
              </a:rPr>
              <a:t>Traditional sources – taxes, fees, state funding? </a:t>
            </a:r>
          </a:p>
          <a:p>
            <a:r>
              <a:rPr lang="en-US" dirty="0" smtClean="0">
                <a:solidFill>
                  <a:schemeClr val="tx1"/>
                </a:solidFill>
                <a:latin typeface="+mn-lt"/>
              </a:rPr>
              <a:t>Cash reserve policies – required minimum?</a:t>
            </a:r>
          </a:p>
          <a:p>
            <a:r>
              <a:rPr lang="en-US" dirty="0" smtClean="0">
                <a:solidFill>
                  <a:schemeClr val="tx1"/>
                </a:solidFill>
                <a:latin typeface="+mn-lt"/>
              </a:rPr>
              <a:t>Fund Balance use – required minimum?</a:t>
            </a:r>
          </a:p>
          <a:p>
            <a:r>
              <a:rPr lang="en-US" dirty="0" smtClean="0">
                <a:solidFill>
                  <a:schemeClr val="tx1"/>
                </a:solidFill>
                <a:latin typeface="+mn-lt"/>
              </a:rPr>
              <a:t>FY18 projections, new sources of revenue?</a:t>
            </a:r>
          </a:p>
          <a:p>
            <a:r>
              <a:rPr lang="en-US" dirty="0" smtClean="0">
                <a:solidFill>
                  <a:schemeClr val="tx1"/>
                </a:solidFill>
                <a:latin typeface="+mn-lt"/>
              </a:rPr>
              <a:t>Utility budgets typically balance internally through ability to adjust rates;  focus shifts to General Fund budget where shortfall occurs</a:t>
            </a:r>
          </a:p>
          <a:p>
            <a:r>
              <a:rPr lang="en-US" b="1" u="sng" dirty="0" smtClean="0">
                <a:solidFill>
                  <a:schemeClr val="tx1"/>
                </a:solidFill>
                <a:latin typeface="+mn-lt"/>
              </a:rPr>
              <a:t>What’s the revenue projection for FY18</a:t>
            </a:r>
            <a:r>
              <a:rPr lang="en-US" dirty="0" smtClean="0">
                <a:solidFill>
                  <a:schemeClr val="tx1"/>
                </a:solidFill>
                <a:latin typeface="+mn-lt"/>
              </a:rPr>
              <a:t>?</a:t>
            </a:r>
            <a:endParaRPr lang="en-US" dirty="0">
              <a:solidFill>
                <a:schemeClr val="tx1"/>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13</a:t>
            </a:fld>
            <a:endParaRPr lang="en-US"/>
          </a:p>
        </p:txBody>
      </p:sp>
    </p:spTree>
    <p:extLst>
      <p:ext uri="{BB962C8B-B14F-4D97-AF65-F5344CB8AC3E}">
        <p14:creationId xmlns:p14="http://schemas.microsoft.com/office/powerpoint/2010/main" val="52042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905000"/>
          </a:xfrm>
        </p:spPr>
        <p:txBody>
          <a:bodyPr>
            <a:normAutofit/>
          </a:bodyPr>
          <a:lstStyle/>
          <a:p>
            <a:pPr algn="l"/>
            <a:r>
              <a:rPr lang="en-US" sz="4800" dirty="0">
                <a:solidFill>
                  <a:schemeClr val="accent1">
                    <a:lumMod val="50000"/>
                  </a:schemeClr>
                </a:solidFill>
              </a:rPr>
              <a:t>Revenue Analysis</a:t>
            </a:r>
            <a:br>
              <a:rPr lang="en-US" sz="4800" dirty="0">
                <a:solidFill>
                  <a:schemeClr val="accent1">
                    <a:lumMod val="50000"/>
                  </a:schemeClr>
                </a:solidFill>
              </a:rPr>
            </a:br>
            <a:r>
              <a:rPr lang="en-US" sz="2800" b="1" dirty="0" smtClean="0">
                <a:solidFill>
                  <a:schemeClr val="accent1">
                    <a:lumMod val="50000"/>
                  </a:schemeClr>
                </a:solidFill>
                <a:effectLst/>
              </a:rPr>
              <a:t>General Fund Revenue</a:t>
            </a:r>
            <a:endParaRPr lang="en-US" sz="2800" b="1" dirty="0">
              <a:solidFill>
                <a:schemeClr val="accent1">
                  <a:lumMod val="50000"/>
                </a:schemeClr>
              </a:solidFill>
              <a:effectLst/>
            </a:endParaRPr>
          </a:p>
        </p:txBody>
      </p:sp>
      <p:sp>
        <p:nvSpPr>
          <p:cNvPr id="3" name="Content Placeholder 2"/>
          <p:cNvSpPr>
            <a:spLocks noGrp="1"/>
          </p:cNvSpPr>
          <p:nvPr>
            <p:ph idx="1"/>
          </p:nvPr>
        </p:nvSpPr>
        <p:spPr/>
        <p:txBody>
          <a:bodyPr>
            <a:normAutofit/>
          </a:bodyPr>
          <a:lstStyle/>
          <a:p>
            <a:endParaRPr lang="en-US" sz="2800" dirty="0" smtClean="0">
              <a:solidFill>
                <a:schemeClr val="tx1"/>
              </a:solidFill>
              <a:latin typeface="+mn-lt"/>
            </a:endParaRPr>
          </a:p>
          <a:p>
            <a:r>
              <a:rPr lang="en-US" sz="2800" dirty="0" smtClean="0">
                <a:solidFill>
                  <a:schemeClr val="tx1"/>
                </a:solidFill>
                <a:latin typeface="+mn-lt"/>
              </a:rPr>
              <a:t>Total General Fund revenue is projected to be </a:t>
            </a:r>
            <a:r>
              <a:rPr lang="en-US" sz="2800" b="1" dirty="0" smtClean="0">
                <a:solidFill>
                  <a:schemeClr val="tx1"/>
                </a:solidFill>
                <a:latin typeface="+mn-lt"/>
              </a:rPr>
              <a:t>$27,745,846</a:t>
            </a:r>
            <a:r>
              <a:rPr lang="en-US" sz="2800" dirty="0" smtClean="0">
                <a:solidFill>
                  <a:schemeClr val="tx1"/>
                </a:solidFill>
                <a:latin typeface="+mn-lt"/>
              </a:rPr>
              <a:t>, from taxes and fees, recovered costs, and slight increases in state funding.  Very little change in local sources of revenue (general property taxes, other local taxes) although ambulance fees are projected to increase slightly.</a:t>
            </a:r>
            <a:endParaRPr lang="en-US" sz="2800" dirty="0">
              <a:solidFill>
                <a:schemeClr val="tx1"/>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14</a:t>
            </a:fld>
            <a:endParaRPr lang="en-US"/>
          </a:p>
        </p:txBody>
      </p:sp>
    </p:spTree>
    <p:extLst>
      <p:ext uri="{BB962C8B-B14F-4D97-AF65-F5344CB8AC3E}">
        <p14:creationId xmlns:p14="http://schemas.microsoft.com/office/powerpoint/2010/main" val="7602924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800" dirty="0" smtClean="0">
                <a:solidFill>
                  <a:schemeClr val="accent1">
                    <a:lumMod val="50000"/>
                  </a:schemeClr>
                </a:solidFill>
              </a:rPr>
              <a:t>Revenue Analysis</a:t>
            </a:r>
            <a:br>
              <a:rPr lang="en-US" sz="4800" dirty="0" smtClean="0">
                <a:solidFill>
                  <a:schemeClr val="accent1">
                    <a:lumMod val="50000"/>
                  </a:schemeClr>
                </a:solidFill>
              </a:rPr>
            </a:br>
            <a:r>
              <a:rPr lang="en-US" sz="2800" b="1" dirty="0" smtClean="0">
                <a:solidFill>
                  <a:schemeClr val="accent1">
                    <a:lumMod val="50000"/>
                  </a:schemeClr>
                </a:solidFill>
                <a:effectLst/>
              </a:rPr>
              <a:t>Transfers  and  Balances - Utilities</a:t>
            </a:r>
            <a:endParaRPr lang="en-US" sz="2800" b="1" dirty="0">
              <a:solidFill>
                <a:schemeClr val="accent1">
                  <a:lumMod val="50000"/>
                </a:schemeClr>
              </a:solidFill>
              <a:effectLst/>
            </a:endParaRPr>
          </a:p>
        </p:txBody>
      </p:sp>
      <p:sp>
        <p:nvSpPr>
          <p:cNvPr id="3" name="Content Placeholder 2"/>
          <p:cNvSpPr>
            <a:spLocks noGrp="1"/>
          </p:cNvSpPr>
          <p:nvPr>
            <p:ph idx="1"/>
          </p:nvPr>
        </p:nvSpPr>
        <p:spPr>
          <a:xfrm>
            <a:off x="457200" y="1600200"/>
            <a:ext cx="8229600" cy="4876800"/>
          </a:xfrm>
        </p:spPr>
        <p:txBody>
          <a:bodyPr>
            <a:normAutofit fontScale="55000" lnSpcReduction="20000"/>
          </a:bodyPr>
          <a:lstStyle/>
          <a:p>
            <a:endParaRPr lang="en-US" dirty="0" smtClean="0"/>
          </a:p>
          <a:p>
            <a:r>
              <a:rPr lang="en-US" sz="3600" dirty="0" smtClean="0">
                <a:solidFill>
                  <a:schemeClr val="tx1"/>
                </a:solidFill>
                <a:latin typeface="+mn-lt"/>
              </a:rPr>
              <a:t>EOY16  – Utilities Funds Available = </a:t>
            </a:r>
            <a:r>
              <a:rPr lang="en-US" sz="3600" b="1" dirty="0" smtClean="0">
                <a:solidFill>
                  <a:schemeClr val="tx1"/>
                </a:solidFill>
                <a:latin typeface="+mn-lt"/>
              </a:rPr>
              <a:t>$899,224 </a:t>
            </a:r>
            <a:r>
              <a:rPr lang="en-US" sz="3600" dirty="0" smtClean="0">
                <a:solidFill>
                  <a:schemeClr val="tx1"/>
                </a:solidFill>
                <a:latin typeface="+mn-lt"/>
              </a:rPr>
              <a:t>(audited cash &amp; cash equivalents of $9,362,502 – FY16 cash reserve requirement of $8,463,278)</a:t>
            </a:r>
          </a:p>
          <a:p>
            <a:endParaRPr lang="en-US" sz="3600" dirty="0" smtClean="0">
              <a:solidFill>
                <a:schemeClr val="tx1"/>
              </a:solidFill>
              <a:latin typeface="+mn-lt"/>
            </a:endParaRPr>
          </a:p>
          <a:p>
            <a:r>
              <a:rPr lang="en-US" sz="3600" dirty="0" smtClean="0">
                <a:solidFill>
                  <a:schemeClr val="tx1"/>
                </a:solidFill>
                <a:latin typeface="+mn-lt"/>
              </a:rPr>
              <a:t>EOY FY17 Projected  – Difference between projected expenses and revenue in water/sewer = +$2,436,416.  Water and sewer both meet cash reserve recommendations and revenue/expense ratio of 1.15/1 indicates $</a:t>
            </a:r>
            <a:r>
              <a:rPr lang="en-US" sz="3600" b="1" dirty="0" smtClean="0">
                <a:solidFill>
                  <a:schemeClr val="tx1"/>
                </a:solidFill>
                <a:latin typeface="+mn-lt"/>
              </a:rPr>
              <a:t>1,630,911</a:t>
            </a:r>
            <a:r>
              <a:rPr lang="en-US" sz="3600" dirty="0" smtClean="0">
                <a:solidFill>
                  <a:schemeClr val="tx1"/>
                </a:solidFill>
                <a:latin typeface="+mn-lt"/>
              </a:rPr>
              <a:t> can be transferred to FY18.   Of this, </a:t>
            </a:r>
            <a:r>
              <a:rPr lang="en-US" sz="3600" b="1" dirty="0" smtClean="0">
                <a:solidFill>
                  <a:schemeClr val="tx1"/>
                </a:solidFill>
                <a:latin typeface="+mn-lt"/>
              </a:rPr>
              <a:t>$700,638 </a:t>
            </a:r>
            <a:r>
              <a:rPr lang="en-US" sz="3600" dirty="0" smtClean="0">
                <a:solidFill>
                  <a:schemeClr val="tx1"/>
                </a:solidFill>
                <a:latin typeface="+mn-lt"/>
              </a:rPr>
              <a:t>is being recommended for transfer to capital (16 Fund) and balance of </a:t>
            </a:r>
            <a:r>
              <a:rPr lang="en-US" sz="3600" b="1" dirty="0" smtClean="0">
                <a:solidFill>
                  <a:schemeClr val="tx1"/>
                </a:solidFill>
                <a:latin typeface="+mn-lt"/>
              </a:rPr>
              <a:t>$930,273 </a:t>
            </a:r>
            <a:r>
              <a:rPr lang="en-US" sz="3600" dirty="0" smtClean="0">
                <a:solidFill>
                  <a:schemeClr val="tx1"/>
                </a:solidFill>
                <a:latin typeface="+mn-lt"/>
              </a:rPr>
              <a:t>recommended for transfer to GF.</a:t>
            </a:r>
          </a:p>
          <a:p>
            <a:endParaRPr lang="en-US" sz="3600" dirty="0" smtClean="0">
              <a:solidFill>
                <a:schemeClr val="tx1"/>
              </a:solidFill>
              <a:latin typeface="+mn-lt"/>
            </a:endParaRPr>
          </a:p>
          <a:p>
            <a:r>
              <a:rPr lang="en-US" sz="3600" dirty="0" smtClean="0">
                <a:solidFill>
                  <a:schemeClr val="tx1"/>
                </a:solidFill>
                <a:latin typeface="+mn-lt"/>
              </a:rPr>
              <a:t>Proposed FY18 </a:t>
            </a:r>
            <a:r>
              <a:rPr lang="en-US" sz="3600" dirty="0">
                <a:solidFill>
                  <a:schemeClr val="tx1"/>
                </a:solidFill>
                <a:latin typeface="+mn-lt"/>
              </a:rPr>
              <a:t>– No budgeted transfer from Electric since fund currently does not meet </a:t>
            </a:r>
            <a:r>
              <a:rPr lang="en-US" sz="3600" dirty="0" smtClean="0">
                <a:solidFill>
                  <a:schemeClr val="tx1"/>
                </a:solidFill>
                <a:latin typeface="+mn-lt"/>
              </a:rPr>
              <a:t>the cash </a:t>
            </a:r>
            <a:r>
              <a:rPr lang="en-US" sz="3600" dirty="0">
                <a:solidFill>
                  <a:schemeClr val="tx1"/>
                </a:solidFill>
                <a:latin typeface="+mn-lt"/>
              </a:rPr>
              <a:t>reserve </a:t>
            </a:r>
            <a:r>
              <a:rPr lang="en-US" sz="3600" dirty="0" smtClean="0">
                <a:solidFill>
                  <a:schemeClr val="tx1"/>
                </a:solidFill>
                <a:latin typeface="+mn-lt"/>
              </a:rPr>
              <a:t>policy.  </a:t>
            </a:r>
            <a:r>
              <a:rPr lang="en-US" sz="3600" dirty="0">
                <a:solidFill>
                  <a:schemeClr val="tx1"/>
                </a:solidFill>
                <a:latin typeface="+mn-lt"/>
              </a:rPr>
              <a:t>No budgeted transfer from Refuse due to impending project at landfill. No budgeted transfer from General Fund balance.</a:t>
            </a:r>
          </a:p>
          <a:p>
            <a:pPr marL="114300" indent="0">
              <a:buNone/>
            </a:pPr>
            <a:r>
              <a:rPr lang="en-US" sz="3600" dirty="0" smtClean="0">
                <a:latin typeface="+mn-lt"/>
              </a:rPr>
              <a:t> </a:t>
            </a:r>
          </a:p>
        </p:txBody>
      </p:sp>
      <p:sp>
        <p:nvSpPr>
          <p:cNvPr id="4" name="Slide Number Placeholder 3"/>
          <p:cNvSpPr>
            <a:spLocks noGrp="1"/>
          </p:cNvSpPr>
          <p:nvPr>
            <p:ph type="sldNum" sz="quarter" idx="12"/>
          </p:nvPr>
        </p:nvSpPr>
        <p:spPr/>
        <p:txBody>
          <a:bodyPr/>
          <a:lstStyle/>
          <a:p>
            <a:fld id="{A8DBA3A1-31BE-45C3-8170-7B3D77EE5BDC}" type="slidenum">
              <a:rPr lang="en-US" smtClean="0"/>
              <a:t>15</a:t>
            </a:fld>
            <a:endParaRPr lang="en-US"/>
          </a:p>
        </p:txBody>
      </p:sp>
    </p:spTree>
    <p:extLst>
      <p:ext uri="{BB962C8B-B14F-4D97-AF65-F5344CB8AC3E}">
        <p14:creationId xmlns:p14="http://schemas.microsoft.com/office/powerpoint/2010/main" val="2313905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800" dirty="0">
                <a:solidFill>
                  <a:schemeClr val="accent1">
                    <a:lumMod val="50000"/>
                  </a:schemeClr>
                </a:solidFill>
              </a:rPr>
              <a:t>Revenue Analysis</a:t>
            </a:r>
            <a:r>
              <a:rPr lang="en-US" dirty="0"/>
              <a:t/>
            </a:r>
            <a:br>
              <a:rPr lang="en-US" dirty="0"/>
            </a:br>
            <a:r>
              <a:rPr lang="en-US" sz="2800" b="1" dirty="0" smtClean="0">
                <a:solidFill>
                  <a:schemeClr val="accent1">
                    <a:lumMod val="50000"/>
                  </a:schemeClr>
                </a:solidFill>
                <a:effectLst/>
              </a:rPr>
              <a:t>Projected FY18 GF Revenue Available</a:t>
            </a:r>
            <a:endParaRPr lang="en-US" sz="2800" b="1" dirty="0">
              <a:solidFill>
                <a:schemeClr val="accent1">
                  <a:lumMod val="50000"/>
                </a:schemeClr>
              </a:solidFill>
              <a:effectLst/>
            </a:endParaRPr>
          </a:p>
        </p:txBody>
      </p:sp>
      <p:sp>
        <p:nvSpPr>
          <p:cNvPr id="3" name="Content Placeholder 2"/>
          <p:cNvSpPr>
            <a:spLocks noGrp="1"/>
          </p:cNvSpPr>
          <p:nvPr>
            <p:ph idx="1"/>
          </p:nvPr>
        </p:nvSpPr>
        <p:spPr/>
        <p:txBody>
          <a:bodyPr>
            <a:normAutofit/>
          </a:bodyPr>
          <a:lstStyle/>
          <a:p>
            <a:endParaRPr lang="en-US" dirty="0" smtClean="0">
              <a:solidFill>
                <a:schemeClr val="tx1"/>
              </a:solidFill>
              <a:latin typeface="+mn-lt"/>
            </a:endParaRPr>
          </a:p>
          <a:p>
            <a:r>
              <a:rPr lang="en-US" dirty="0" smtClean="0">
                <a:solidFill>
                  <a:schemeClr val="tx1"/>
                </a:solidFill>
                <a:latin typeface="+mn-lt"/>
              </a:rPr>
              <a:t>Total </a:t>
            </a:r>
            <a:r>
              <a:rPr lang="en-US" dirty="0">
                <a:solidFill>
                  <a:schemeClr val="tx1"/>
                </a:solidFill>
                <a:latin typeface="+mn-lt"/>
              </a:rPr>
              <a:t>available General Fund revenue estimated at $27,753,809 (taxes, fees, state, etc.) + transfers of $899,224 + $930,273 + $162,540 (from Telecom for school e-rate) for </a:t>
            </a:r>
            <a:r>
              <a:rPr lang="en-US" dirty="0" smtClean="0">
                <a:solidFill>
                  <a:schemeClr val="tx1"/>
                </a:solidFill>
                <a:latin typeface="+mn-lt"/>
              </a:rPr>
              <a:t>FY18 General </a:t>
            </a:r>
            <a:r>
              <a:rPr lang="en-US" dirty="0">
                <a:solidFill>
                  <a:schemeClr val="tx1"/>
                </a:solidFill>
                <a:latin typeface="+mn-lt"/>
              </a:rPr>
              <a:t>Fund revenue of </a:t>
            </a:r>
            <a:r>
              <a:rPr lang="en-US" b="1" dirty="0">
                <a:solidFill>
                  <a:schemeClr val="tx1"/>
                </a:solidFill>
                <a:latin typeface="+mn-lt"/>
              </a:rPr>
              <a:t>$29,745,846</a:t>
            </a:r>
            <a:r>
              <a:rPr lang="en-US" dirty="0">
                <a:solidFill>
                  <a:schemeClr val="tx1"/>
                </a:solidFill>
                <a:latin typeface="+mn-lt"/>
              </a:rPr>
              <a:t>, a reduction of $496,291 from FY17 approved budget of $</a:t>
            </a:r>
            <a:r>
              <a:rPr lang="en-US" dirty="0" smtClean="0">
                <a:solidFill>
                  <a:schemeClr val="tx1"/>
                </a:solidFill>
                <a:latin typeface="+mn-lt"/>
              </a:rPr>
              <a:t>30,242,137.</a:t>
            </a:r>
            <a:endParaRPr lang="en-US" dirty="0">
              <a:solidFill>
                <a:schemeClr val="tx1"/>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16</a:t>
            </a:fld>
            <a:endParaRPr lang="en-US"/>
          </a:p>
        </p:txBody>
      </p:sp>
    </p:spTree>
    <p:extLst>
      <p:ext uri="{BB962C8B-B14F-4D97-AF65-F5344CB8AC3E}">
        <p14:creationId xmlns:p14="http://schemas.microsoft.com/office/powerpoint/2010/main" val="40222019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smtClean="0">
                <a:solidFill>
                  <a:schemeClr val="accent1">
                    <a:lumMod val="50000"/>
                  </a:schemeClr>
                </a:solidFill>
              </a:rPr>
              <a:t>Fund &amp; Reserve Balances – Policy</a:t>
            </a:r>
            <a:r>
              <a:rPr lang="en-US" dirty="0" smtClean="0">
                <a:solidFill>
                  <a:srgbClr val="FF0000"/>
                </a:solidFill>
              </a:rPr>
              <a:t/>
            </a:r>
            <a:br>
              <a:rPr lang="en-US" dirty="0" smtClean="0">
                <a:solidFill>
                  <a:srgbClr val="FF0000"/>
                </a:solidFill>
              </a:rPr>
            </a:br>
            <a:r>
              <a:rPr lang="en-US" sz="2800" b="1" dirty="0" smtClean="0">
                <a:solidFill>
                  <a:schemeClr val="accent1">
                    <a:lumMod val="50000"/>
                  </a:schemeClr>
                </a:solidFill>
                <a:effectLst/>
              </a:rPr>
              <a:t>EOY16/Projected  FY17 – General Discussion</a:t>
            </a:r>
            <a:endParaRPr lang="en-US" sz="2800" b="1" dirty="0">
              <a:solidFill>
                <a:schemeClr val="accent1">
                  <a:lumMod val="50000"/>
                </a:schemeClr>
              </a:solidFill>
              <a:effectLst/>
            </a:endParaRPr>
          </a:p>
        </p:txBody>
      </p:sp>
      <p:sp>
        <p:nvSpPr>
          <p:cNvPr id="3" name="Content Placeholder 2"/>
          <p:cNvSpPr>
            <a:spLocks noGrp="1"/>
          </p:cNvSpPr>
          <p:nvPr>
            <p:ph idx="1"/>
          </p:nvPr>
        </p:nvSpPr>
        <p:spPr>
          <a:xfrm>
            <a:off x="457200" y="1524000"/>
            <a:ext cx="7620000" cy="4800600"/>
          </a:xfrm>
        </p:spPr>
        <p:txBody>
          <a:bodyPr>
            <a:normAutofit fontScale="92500"/>
          </a:bodyPr>
          <a:lstStyle/>
          <a:p>
            <a:pPr marL="0" indent="0">
              <a:buNone/>
            </a:pPr>
            <a:endParaRPr lang="en-US" sz="2400" u="sng" dirty="0" smtClean="0">
              <a:solidFill>
                <a:schemeClr val="tx1"/>
              </a:solidFill>
              <a:latin typeface="+mn-lt"/>
            </a:endParaRPr>
          </a:p>
          <a:p>
            <a:pPr marL="0" indent="0">
              <a:buNone/>
            </a:pPr>
            <a:r>
              <a:rPr lang="en-US" sz="2400" u="sng" dirty="0" smtClean="0">
                <a:solidFill>
                  <a:schemeClr val="tx1"/>
                </a:solidFill>
                <a:latin typeface="+mn-lt"/>
              </a:rPr>
              <a:t>EOY 16</a:t>
            </a:r>
            <a:r>
              <a:rPr lang="en-US" sz="2400" dirty="0" smtClean="0">
                <a:solidFill>
                  <a:schemeClr val="tx1"/>
                </a:solidFill>
                <a:latin typeface="+mn-lt"/>
              </a:rPr>
              <a:t>, cash/cash equivalents combined for Electric, Water, Sewer, and  Refuse were $9,362,502 compared to a FY16 policy requirement of $8,463,278.  </a:t>
            </a:r>
            <a:r>
              <a:rPr lang="en-US" sz="2400" u="sng" dirty="0" smtClean="0">
                <a:solidFill>
                  <a:schemeClr val="tx1"/>
                </a:solidFill>
                <a:latin typeface="+mn-lt"/>
              </a:rPr>
              <a:t>Collectively, EOY16 utility cash reserves exceeded policy recommendations.</a:t>
            </a:r>
            <a:r>
              <a:rPr lang="en-US" sz="2400" dirty="0" smtClean="0">
                <a:solidFill>
                  <a:schemeClr val="tx1"/>
                </a:solidFill>
                <a:latin typeface="+mn-lt"/>
              </a:rPr>
              <a:t>    Water/Sewer cash reserves were $3,592,632.</a:t>
            </a:r>
            <a:endParaRPr lang="en-US" sz="2400" dirty="0">
              <a:solidFill>
                <a:schemeClr val="tx1"/>
              </a:solidFill>
              <a:latin typeface="+mn-lt"/>
            </a:endParaRPr>
          </a:p>
          <a:p>
            <a:pPr marL="0" indent="0">
              <a:buNone/>
            </a:pPr>
            <a:endParaRPr lang="en-US" sz="2400" dirty="0">
              <a:solidFill>
                <a:schemeClr val="tx1"/>
              </a:solidFill>
              <a:latin typeface="+mn-lt"/>
            </a:endParaRPr>
          </a:p>
          <a:p>
            <a:pPr marL="0" indent="0">
              <a:buNone/>
            </a:pPr>
            <a:r>
              <a:rPr lang="en-US" sz="2400" dirty="0" smtClean="0">
                <a:solidFill>
                  <a:schemeClr val="tx1"/>
                </a:solidFill>
                <a:latin typeface="+mn-lt"/>
              </a:rPr>
              <a:t>For </a:t>
            </a:r>
            <a:r>
              <a:rPr lang="en-US" sz="2400" b="1" dirty="0" smtClean="0">
                <a:solidFill>
                  <a:schemeClr val="tx1"/>
                </a:solidFill>
                <a:latin typeface="+mn-lt"/>
              </a:rPr>
              <a:t>Water/Sewer</a:t>
            </a:r>
            <a:r>
              <a:rPr lang="en-US" sz="2400" dirty="0" smtClean="0">
                <a:solidFill>
                  <a:schemeClr val="tx1"/>
                </a:solidFill>
                <a:latin typeface="+mn-lt"/>
              </a:rPr>
              <a:t>, FY17 reserve recommendation is $2,776,881.  With FY18 budgeted transfer of $2,530,135 and projected return to reserves of $2,436,416, water/sewer reserve amount is expected to slightly decrease to  $3,498,913 at EOY FY17, but still exceed cash reserve policy recommendations.</a:t>
            </a:r>
          </a:p>
          <a:p>
            <a:pPr marL="0" indent="0">
              <a:buNone/>
            </a:pPr>
            <a:endParaRPr lang="en-US" sz="1600" dirty="0"/>
          </a:p>
          <a:p>
            <a:pPr marL="0" indent="0">
              <a:buNone/>
            </a:pPr>
            <a:endParaRPr lang="en-US" sz="1600" dirty="0"/>
          </a:p>
          <a:p>
            <a:pPr marL="0" indent="0">
              <a:buNone/>
            </a:pPr>
            <a:endParaRPr lang="en-US" sz="1600" dirty="0"/>
          </a:p>
        </p:txBody>
      </p:sp>
      <p:sp>
        <p:nvSpPr>
          <p:cNvPr id="4" name="Slide Number Placeholder 3"/>
          <p:cNvSpPr>
            <a:spLocks noGrp="1"/>
          </p:cNvSpPr>
          <p:nvPr>
            <p:ph type="sldNum" sz="quarter" idx="12"/>
          </p:nvPr>
        </p:nvSpPr>
        <p:spPr/>
        <p:txBody>
          <a:bodyPr/>
          <a:lstStyle/>
          <a:p>
            <a:fld id="{A8DBA3A1-31BE-45C3-8170-7B3D77EE5BDC}" type="slidenum">
              <a:rPr lang="en-US" smtClean="0"/>
              <a:t>17</a:t>
            </a:fld>
            <a:endParaRPr lang="en-US"/>
          </a:p>
        </p:txBody>
      </p:sp>
    </p:spTree>
    <p:extLst>
      <p:ext uri="{BB962C8B-B14F-4D97-AF65-F5344CB8AC3E}">
        <p14:creationId xmlns:p14="http://schemas.microsoft.com/office/powerpoint/2010/main" val="37023548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pPr algn="l"/>
            <a:r>
              <a:rPr lang="en-US" sz="4400" dirty="0" smtClean="0">
                <a:solidFill>
                  <a:schemeClr val="accent1">
                    <a:lumMod val="50000"/>
                  </a:schemeClr>
                </a:solidFill>
              </a:rPr>
              <a:t>Fund </a:t>
            </a:r>
            <a:r>
              <a:rPr lang="en-US" sz="4400" dirty="0">
                <a:solidFill>
                  <a:schemeClr val="accent1">
                    <a:lumMod val="50000"/>
                  </a:schemeClr>
                </a:solidFill>
              </a:rPr>
              <a:t>&amp; Reserve Balances – </a:t>
            </a:r>
            <a:r>
              <a:rPr lang="en-US" sz="4400" dirty="0" smtClean="0">
                <a:solidFill>
                  <a:schemeClr val="accent1">
                    <a:lumMod val="50000"/>
                  </a:schemeClr>
                </a:solidFill>
              </a:rPr>
              <a:t>Policy</a:t>
            </a:r>
            <a:r>
              <a:rPr lang="en-US" sz="4000" dirty="0" smtClean="0">
                <a:solidFill>
                  <a:schemeClr val="accent1">
                    <a:lumMod val="50000"/>
                  </a:schemeClr>
                </a:solidFill>
              </a:rPr>
              <a:t/>
            </a:r>
            <a:br>
              <a:rPr lang="en-US" sz="4000" dirty="0" smtClean="0">
                <a:solidFill>
                  <a:schemeClr val="accent1">
                    <a:lumMod val="50000"/>
                  </a:schemeClr>
                </a:solidFill>
              </a:rPr>
            </a:br>
            <a:r>
              <a:rPr lang="en-US" sz="2800" b="1" dirty="0">
                <a:solidFill>
                  <a:schemeClr val="accent1">
                    <a:lumMod val="50000"/>
                  </a:schemeClr>
                </a:solidFill>
                <a:effectLst/>
              </a:rPr>
              <a:t>EOY16/Beginning  FY17 – General Discussion</a:t>
            </a:r>
          </a:p>
        </p:txBody>
      </p:sp>
      <p:sp>
        <p:nvSpPr>
          <p:cNvPr id="3" name="Content Placeholder 2"/>
          <p:cNvSpPr>
            <a:spLocks noGrp="1"/>
          </p:cNvSpPr>
          <p:nvPr>
            <p:ph idx="1"/>
          </p:nvPr>
        </p:nvSpPr>
        <p:spPr>
          <a:xfrm>
            <a:off x="381000" y="1143000"/>
            <a:ext cx="8229600" cy="5181600"/>
          </a:xfrm>
        </p:spPr>
        <p:txBody>
          <a:bodyPr>
            <a:noAutofit/>
          </a:bodyPr>
          <a:lstStyle/>
          <a:p>
            <a:pPr marL="0" indent="0">
              <a:buNone/>
            </a:pPr>
            <a:r>
              <a:rPr lang="en-US" sz="2000" dirty="0" smtClean="0">
                <a:solidFill>
                  <a:schemeClr val="tx1"/>
                </a:solidFill>
                <a:latin typeface="+mn-lt"/>
              </a:rPr>
              <a:t>In </a:t>
            </a:r>
            <a:r>
              <a:rPr lang="en-US" sz="2000" dirty="0">
                <a:solidFill>
                  <a:schemeClr val="tx1"/>
                </a:solidFill>
                <a:latin typeface="+mn-lt"/>
              </a:rPr>
              <a:t>FY18, Refuse cash reserve is </a:t>
            </a:r>
            <a:r>
              <a:rPr lang="en-US" sz="2000" dirty="0" smtClean="0">
                <a:solidFill>
                  <a:schemeClr val="tx1"/>
                </a:solidFill>
                <a:latin typeface="+mn-lt"/>
              </a:rPr>
              <a:t>estimated </a:t>
            </a:r>
            <a:r>
              <a:rPr lang="en-US" sz="2000" dirty="0">
                <a:solidFill>
                  <a:schemeClr val="tx1"/>
                </a:solidFill>
                <a:latin typeface="+mn-lt"/>
              </a:rPr>
              <a:t>to decrease slightly by $102,951 as funding for a major site remediation project at the landfill is included in the budget.  Refuse will still continue, however to substantially exceed the cash reserve policy </a:t>
            </a:r>
            <a:r>
              <a:rPr lang="en-US" sz="2000" dirty="0" smtClean="0">
                <a:solidFill>
                  <a:schemeClr val="tx1"/>
                </a:solidFill>
                <a:latin typeface="+mn-lt"/>
              </a:rPr>
              <a:t>recommendation </a:t>
            </a:r>
            <a:r>
              <a:rPr lang="en-US" sz="2000" dirty="0">
                <a:solidFill>
                  <a:schemeClr val="tx1"/>
                </a:solidFill>
                <a:latin typeface="+mn-lt"/>
              </a:rPr>
              <a:t>of $2,688,793.  EOY16 cash reserves were shown to be $</a:t>
            </a:r>
            <a:r>
              <a:rPr lang="en-US" sz="2000" dirty="0" smtClean="0">
                <a:solidFill>
                  <a:schemeClr val="tx1"/>
                </a:solidFill>
                <a:latin typeface="+mn-lt"/>
              </a:rPr>
              <a:t>5,328,983, much of which is related to long-term post-closure requirements.</a:t>
            </a:r>
          </a:p>
          <a:p>
            <a:pPr marL="0" indent="0">
              <a:buNone/>
            </a:pPr>
            <a:endParaRPr lang="en-US" sz="2000" dirty="0" smtClean="0">
              <a:solidFill>
                <a:schemeClr val="tx1"/>
              </a:solidFill>
              <a:latin typeface="+mn-lt"/>
            </a:endParaRPr>
          </a:p>
          <a:p>
            <a:pPr marL="0" indent="0">
              <a:buNone/>
            </a:pPr>
            <a:r>
              <a:rPr lang="en-US" sz="2000" dirty="0" smtClean="0">
                <a:solidFill>
                  <a:schemeClr val="tx1"/>
                </a:solidFill>
                <a:latin typeface="+mn-lt"/>
              </a:rPr>
              <a:t>EOY16 </a:t>
            </a:r>
            <a:r>
              <a:rPr lang="en-US" sz="2000" dirty="0">
                <a:solidFill>
                  <a:schemeClr val="tx1"/>
                </a:solidFill>
                <a:latin typeface="+mn-lt"/>
              </a:rPr>
              <a:t>for Electric showed cash reserves of $440,887, </a:t>
            </a:r>
            <a:r>
              <a:rPr lang="en-US" sz="2000" dirty="0" smtClean="0">
                <a:solidFill>
                  <a:schemeClr val="tx1"/>
                </a:solidFill>
                <a:latin typeface="+mn-lt"/>
              </a:rPr>
              <a:t>well </a:t>
            </a:r>
            <a:r>
              <a:rPr lang="en-US" sz="2000" dirty="0">
                <a:solidFill>
                  <a:schemeClr val="tx1"/>
                </a:solidFill>
                <a:latin typeface="+mn-lt"/>
              </a:rPr>
              <a:t>below the current </a:t>
            </a:r>
            <a:r>
              <a:rPr lang="en-US" sz="2000" dirty="0" smtClean="0">
                <a:solidFill>
                  <a:schemeClr val="tx1"/>
                </a:solidFill>
                <a:latin typeface="+mn-lt"/>
              </a:rPr>
              <a:t>recommendation </a:t>
            </a:r>
            <a:r>
              <a:rPr lang="en-US" sz="2000" dirty="0">
                <a:solidFill>
                  <a:schemeClr val="tx1"/>
                </a:solidFill>
                <a:latin typeface="+mn-lt"/>
              </a:rPr>
              <a:t>of $3,444,027.  A projected EOY17 return of </a:t>
            </a:r>
            <a:r>
              <a:rPr lang="en-US" sz="2000" dirty="0" smtClean="0">
                <a:solidFill>
                  <a:schemeClr val="tx1"/>
                </a:solidFill>
                <a:latin typeface="+mn-lt"/>
              </a:rPr>
              <a:t>$1,550,403 </a:t>
            </a:r>
            <a:r>
              <a:rPr lang="en-US" sz="2000" dirty="0">
                <a:solidFill>
                  <a:schemeClr val="tx1"/>
                </a:solidFill>
                <a:latin typeface="+mn-lt"/>
              </a:rPr>
              <a:t>is </a:t>
            </a:r>
            <a:r>
              <a:rPr lang="en-US" sz="2000" dirty="0" smtClean="0">
                <a:solidFill>
                  <a:schemeClr val="tx1"/>
                </a:solidFill>
                <a:latin typeface="+mn-lt"/>
              </a:rPr>
              <a:t>expected </a:t>
            </a:r>
            <a:r>
              <a:rPr lang="en-US" sz="2000" dirty="0">
                <a:solidFill>
                  <a:schemeClr val="tx1"/>
                </a:solidFill>
                <a:latin typeface="+mn-lt"/>
              </a:rPr>
              <a:t>to rebound the cash reserve to </a:t>
            </a:r>
            <a:r>
              <a:rPr lang="en-US" sz="2000" dirty="0" smtClean="0">
                <a:solidFill>
                  <a:schemeClr val="tx1"/>
                </a:solidFill>
                <a:latin typeface="+mn-lt"/>
              </a:rPr>
              <a:t>$1,991,290.</a:t>
            </a:r>
            <a:endParaRPr lang="en-US" sz="2000" dirty="0">
              <a:solidFill>
                <a:schemeClr val="tx1"/>
              </a:solidFill>
              <a:latin typeface="+mn-lt"/>
            </a:endParaRPr>
          </a:p>
          <a:p>
            <a:pPr marL="0" indent="0">
              <a:buNone/>
            </a:pPr>
            <a:endParaRPr lang="en-US" sz="2000" dirty="0" smtClean="0">
              <a:solidFill>
                <a:schemeClr val="tx1"/>
              </a:solidFill>
              <a:latin typeface="+mn-lt"/>
            </a:endParaRPr>
          </a:p>
          <a:p>
            <a:pPr marL="0" indent="0">
              <a:buNone/>
            </a:pPr>
            <a:r>
              <a:rPr lang="en-US" sz="2000" dirty="0" smtClean="0">
                <a:solidFill>
                  <a:schemeClr val="tx1"/>
                </a:solidFill>
                <a:latin typeface="+mn-lt"/>
              </a:rPr>
              <a:t>General </a:t>
            </a:r>
            <a:r>
              <a:rPr lang="en-US" sz="2000" dirty="0">
                <a:solidFill>
                  <a:schemeClr val="tx1"/>
                </a:solidFill>
                <a:latin typeface="+mn-lt"/>
              </a:rPr>
              <a:t>Fund EOY16 </a:t>
            </a:r>
            <a:r>
              <a:rPr lang="en-US" sz="2000" dirty="0" smtClean="0">
                <a:solidFill>
                  <a:schemeClr val="tx1"/>
                </a:solidFill>
                <a:latin typeface="+mn-lt"/>
              </a:rPr>
              <a:t>unassigned balance </a:t>
            </a:r>
            <a:r>
              <a:rPr lang="en-US" sz="2000" dirty="0">
                <a:solidFill>
                  <a:schemeClr val="tx1"/>
                </a:solidFill>
                <a:latin typeface="+mn-lt"/>
              </a:rPr>
              <a:t>was $4,401,718.  With an FY17 budgeted use of $</a:t>
            </a:r>
            <a:r>
              <a:rPr lang="en-US" sz="2000" dirty="0" smtClean="0">
                <a:solidFill>
                  <a:schemeClr val="tx1"/>
                </a:solidFill>
                <a:latin typeface="+mn-lt"/>
              </a:rPr>
              <a:t>2,140,222, an </a:t>
            </a:r>
            <a:r>
              <a:rPr lang="en-US" sz="2000" dirty="0">
                <a:solidFill>
                  <a:schemeClr val="tx1"/>
                </a:solidFill>
                <a:latin typeface="+mn-lt"/>
              </a:rPr>
              <a:t>additional appropriation to Schools of $614,509, and a projected EOY17 return to fund balance of $920,200,  the </a:t>
            </a:r>
            <a:r>
              <a:rPr lang="en-US" sz="2000" dirty="0" smtClean="0">
                <a:solidFill>
                  <a:schemeClr val="tx1"/>
                </a:solidFill>
                <a:latin typeface="+mn-lt"/>
              </a:rPr>
              <a:t>GF </a:t>
            </a:r>
            <a:r>
              <a:rPr lang="en-US" sz="2000" dirty="0">
                <a:solidFill>
                  <a:schemeClr val="tx1"/>
                </a:solidFill>
                <a:latin typeface="+mn-lt"/>
              </a:rPr>
              <a:t>balance at EOY17 is expected to be $2,567,188, less than the 10% policy </a:t>
            </a:r>
            <a:r>
              <a:rPr lang="en-US" sz="2000" dirty="0" smtClean="0">
                <a:solidFill>
                  <a:schemeClr val="tx1"/>
                </a:solidFill>
                <a:latin typeface="+mn-lt"/>
              </a:rPr>
              <a:t>recommendation </a:t>
            </a:r>
            <a:r>
              <a:rPr lang="en-US" sz="2000" dirty="0">
                <a:solidFill>
                  <a:schemeClr val="tx1"/>
                </a:solidFill>
                <a:latin typeface="+mn-lt"/>
              </a:rPr>
              <a:t>of $</a:t>
            </a:r>
            <a:r>
              <a:rPr lang="en-US" sz="2000" dirty="0" smtClean="0">
                <a:solidFill>
                  <a:schemeClr val="tx1"/>
                </a:solidFill>
                <a:latin typeface="+mn-lt"/>
              </a:rPr>
              <a:t>2,974,584  (approx. 86%).</a:t>
            </a:r>
            <a:endParaRPr lang="en-US" sz="2000" dirty="0">
              <a:solidFill>
                <a:schemeClr val="tx1"/>
              </a:solidFill>
              <a:latin typeface="+mn-lt"/>
            </a:endParaRPr>
          </a:p>
          <a:p>
            <a:endParaRPr lang="en-US" sz="2000" dirty="0">
              <a:solidFill>
                <a:schemeClr val="tx1"/>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18</a:t>
            </a:fld>
            <a:endParaRPr lang="en-US"/>
          </a:p>
        </p:txBody>
      </p:sp>
    </p:spTree>
    <p:extLst>
      <p:ext uri="{BB962C8B-B14F-4D97-AF65-F5344CB8AC3E}">
        <p14:creationId xmlns:p14="http://schemas.microsoft.com/office/powerpoint/2010/main" val="33099502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800" dirty="0" smtClean="0">
                <a:solidFill>
                  <a:schemeClr val="accent1">
                    <a:lumMod val="50000"/>
                  </a:schemeClr>
                </a:solidFill>
              </a:rPr>
              <a:t>Utilities – Cash Reserves</a:t>
            </a:r>
            <a:br>
              <a:rPr lang="en-US" sz="4800" dirty="0" smtClean="0">
                <a:solidFill>
                  <a:schemeClr val="accent1">
                    <a:lumMod val="50000"/>
                  </a:schemeClr>
                </a:solidFill>
              </a:rPr>
            </a:br>
            <a:r>
              <a:rPr lang="en-US" sz="2800" b="1" dirty="0" smtClean="0">
                <a:solidFill>
                  <a:schemeClr val="accent1">
                    <a:lumMod val="50000"/>
                  </a:schemeClr>
                </a:solidFill>
                <a:effectLst/>
              </a:rPr>
              <a:t>EOY FY16 vs Policy Recommendation</a:t>
            </a:r>
            <a:endParaRPr lang="en-US" sz="2800" b="1" dirty="0">
              <a:solidFill>
                <a:schemeClr val="accent1">
                  <a:lumMod val="50000"/>
                </a:schemeClr>
              </a:solidFill>
              <a:effectLs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50558782"/>
              </p:ext>
            </p:extLst>
          </p:nvPr>
        </p:nvGraphicFramePr>
        <p:xfrm>
          <a:off x="492457" y="1828800"/>
          <a:ext cx="7620000"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A8DBA3A1-31BE-45C3-8170-7B3D77EE5BDC}" type="slidenum">
              <a:rPr lang="en-US" smtClean="0"/>
              <a:t>19</a:t>
            </a:fld>
            <a:endParaRPr lang="en-US"/>
          </a:p>
        </p:txBody>
      </p:sp>
    </p:spTree>
    <p:extLst>
      <p:ext uri="{BB962C8B-B14F-4D97-AF65-F5344CB8AC3E}">
        <p14:creationId xmlns:p14="http://schemas.microsoft.com/office/powerpoint/2010/main" val="665379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lstStyle/>
          <a:p>
            <a:pPr algn="l"/>
            <a:r>
              <a:rPr lang="en-US" sz="4400" dirty="0" smtClean="0">
                <a:solidFill>
                  <a:schemeClr val="accent1">
                    <a:lumMod val="50000"/>
                  </a:schemeClr>
                </a:solidFill>
              </a:rPr>
              <a:t>Introduction</a:t>
            </a:r>
            <a:endParaRPr lang="en-US" sz="4400" dirty="0">
              <a:solidFill>
                <a:schemeClr val="accent1">
                  <a:lumMod val="50000"/>
                </a:schemeClr>
              </a:solidFill>
            </a:endParaRPr>
          </a:p>
        </p:txBody>
      </p:sp>
      <p:sp>
        <p:nvSpPr>
          <p:cNvPr id="3" name="Content Placeholder 2"/>
          <p:cNvSpPr>
            <a:spLocks noGrp="1"/>
          </p:cNvSpPr>
          <p:nvPr>
            <p:ph idx="1"/>
          </p:nvPr>
        </p:nvSpPr>
        <p:spPr>
          <a:xfrm>
            <a:off x="425355" y="1295400"/>
            <a:ext cx="7620000" cy="4724400"/>
          </a:xfrm>
        </p:spPr>
        <p:txBody>
          <a:bodyPr>
            <a:noAutofit/>
          </a:bodyPr>
          <a:lstStyle/>
          <a:p>
            <a:pPr marL="0" indent="0">
              <a:buNone/>
            </a:pPr>
            <a:r>
              <a:rPr lang="en-US" sz="1400" dirty="0" smtClean="0">
                <a:solidFill>
                  <a:schemeClr val="tx1"/>
                </a:solidFill>
                <a:latin typeface="+mn-lt"/>
                <a:ea typeface="Tahoma" panose="020B0604030504040204" pitchFamily="34" charset="0"/>
                <a:cs typeface="Tahoma" panose="020B0604030504040204" pitchFamily="34" charset="0"/>
              </a:rPr>
              <a:t>The proposed FY18 budget is the culmination of a process that began during the summer of 2016, shortly after the start of FY17 fiscal year in July.  </a:t>
            </a:r>
          </a:p>
          <a:p>
            <a:pPr marL="0" indent="0">
              <a:buNone/>
            </a:pPr>
            <a:endParaRPr lang="en-US" sz="1400" dirty="0">
              <a:solidFill>
                <a:schemeClr val="tx1"/>
              </a:solidFill>
              <a:latin typeface="+mn-lt"/>
              <a:ea typeface="Tahoma" panose="020B0604030504040204" pitchFamily="34" charset="0"/>
              <a:cs typeface="Tahoma" panose="020B0604030504040204" pitchFamily="34" charset="0"/>
            </a:endParaRPr>
          </a:p>
          <a:p>
            <a:pPr marL="0" indent="0">
              <a:buNone/>
            </a:pPr>
            <a:r>
              <a:rPr lang="en-US" sz="1400" dirty="0" smtClean="0">
                <a:solidFill>
                  <a:schemeClr val="tx1"/>
                </a:solidFill>
                <a:latin typeface="+mn-lt"/>
                <a:ea typeface="Tahoma" panose="020B0604030504040204" pitchFamily="34" charset="0"/>
                <a:cs typeface="Tahoma" panose="020B0604030504040204" pitchFamily="34" charset="0"/>
              </a:rPr>
              <a:t>Projecting revenue and expenditures almost 18 months from the beginning of that process is challenging and as we’ve seen in the development of prior budgets, many of the sam</a:t>
            </a:r>
            <a:r>
              <a:rPr lang="en-US" sz="1400" dirty="0">
                <a:solidFill>
                  <a:schemeClr val="tx1"/>
                </a:solidFill>
                <a:latin typeface="+mn-lt"/>
                <a:ea typeface="Tahoma" panose="020B0604030504040204" pitchFamily="34" charset="0"/>
                <a:cs typeface="Tahoma" panose="020B0604030504040204" pitchFamily="34" charset="0"/>
              </a:rPr>
              <a:t>e</a:t>
            </a:r>
            <a:r>
              <a:rPr lang="en-US" sz="1400" dirty="0" smtClean="0">
                <a:solidFill>
                  <a:schemeClr val="tx1"/>
                </a:solidFill>
                <a:latin typeface="+mn-lt"/>
                <a:ea typeface="Tahoma" panose="020B0604030504040204" pitchFamily="34" charset="0"/>
                <a:cs typeface="Tahoma" panose="020B0604030504040204" pitchFamily="34" charset="0"/>
              </a:rPr>
              <a:t> issues occur over and over again:</a:t>
            </a:r>
          </a:p>
          <a:p>
            <a:pPr marL="0" indent="0">
              <a:buNone/>
            </a:pPr>
            <a:endParaRPr lang="en-US" sz="1400" dirty="0" smtClean="0">
              <a:solidFill>
                <a:schemeClr val="tx1"/>
              </a:solidFill>
              <a:latin typeface="+mn-lt"/>
              <a:ea typeface="Tahoma" panose="020B0604030504040204" pitchFamily="34" charset="0"/>
              <a:cs typeface="Tahoma" panose="020B0604030504040204" pitchFamily="34" charset="0"/>
            </a:endParaRPr>
          </a:p>
          <a:p>
            <a:pPr marL="754380" lvl="1" indent="-457200"/>
            <a:r>
              <a:rPr lang="en-US" sz="1400" dirty="0" smtClean="0">
                <a:solidFill>
                  <a:schemeClr val="tx1"/>
                </a:solidFill>
                <a:latin typeface="+mn-lt"/>
                <a:ea typeface="Tahoma" panose="020B0604030504040204" pitchFamily="34" charset="0"/>
                <a:cs typeface="Tahoma" panose="020B0604030504040204" pitchFamily="34" charset="0"/>
              </a:rPr>
              <a:t>Expenses and requests exceeding revenue</a:t>
            </a:r>
          </a:p>
          <a:p>
            <a:pPr marL="754380" lvl="1" indent="-457200"/>
            <a:r>
              <a:rPr lang="en-US" sz="1400" dirty="0" smtClean="0">
                <a:solidFill>
                  <a:schemeClr val="tx1"/>
                </a:solidFill>
                <a:latin typeface="+mn-lt"/>
                <a:ea typeface="Tahoma" panose="020B0604030504040204" pitchFamily="34" charset="0"/>
                <a:cs typeface="Tahoma" panose="020B0604030504040204" pitchFamily="34" charset="0"/>
              </a:rPr>
              <a:t>Uncertainty regarding State fiscal policies</a:t>
            </a:r>
          </a:p>
          <a:p>
            <a:pPr marL="754380" lvl="1" indent="-457200"/>
            <a:r>
              <a:rPr lang="en-US" sz="1400" dirty="0" smtClean="0">
                <a:solidFill>
                  <a:schemeClr val="tx1"/>
                </a:solidFill>
                <a:latin typeface="+mn-lt"/>
                <a:ea typeface="Tahoma" panose="020B0604030504040204" pitchFamily="34" charset="0"/>
                <a:cs typeface="Tahoma" panose="020B0604030504040204" pitchFamily="34" charset="0"/>
              </a:rPr>
              <a:t>Use of fund and reserve balances</a:t>
            </a:r>
          </a:p>
          <a:p>
            <a:pPr marL="754380" lvl="1" indent="-457200"/>
            <a:r>
              <a:rPr lang="en-US" sz="1400" dirty="0" smtClean="0">
                <a:solidFill>
                  <a:schemeClr val="tx1"/>
                </a:solidFill>
                <a:latin typeface="+mn-lt"/>
                <a:ea typeface="Tahoma" panose="020B0604030504040204" pitchFamily="34" charset="0"/>
                <a:cs typeface="Tahoma" panose="020B0604030504040204" pitchFamily="34" charset="0"/>
              </a:rPr>
              <a:t>How best to allocate limited resources to cover a wide array of needs</a:t>
            </a:r>
          </a:p>
          <a:p>
            <a:pPr marL="754380" lvl="1" indent="-457200"/>
            <a:r>
              <a:rPr lang="en-US" sz="1400" dirty="0" smtClean="0">
                <a:solidFill>
                  <a:schemeClr val="tx1"/>
                </a:solidFill>
                <a:latin typeface="+mn-lt"/>
                <a:ea typeface="Tahoma" panose="020B0604030504040204" pitchFamily="34" charset="0"/>
                <a:cs typeface="Tahoma" panose="020B0604030504040204" pitchFamily="34" charset="0"/>
              </a:rPr>
              <a:t>Balancing adjustments to taxes, rates, and fees with needs and what citizens can afford</a:t>
            </a:r>
          </a:p>
          <a:p>
            <a:pPr marL="457200" indent="-457200"/>
            <a:endParaRPr lang="en-US" sz="1400" dirty="0">
              <a:solidFill>
                <a:schemeClr val="tx1"/>
              </a:solidFill>
              <a:latin typeface="+mn-lt"/>
              <a:ea typeface="Tahoma" panose="020B0604030504040204" pitchFamily="34" charset="0"/>
              <a:cs typeface="Tahoma" panose="020B0604030504040204" pitchFamily="34" charset="0"/>
            </a:endParaRPr>
          </a:p>
          <a:p>
            <a:pPr marL="0" indent="0">
              <a:buNone/>
            </a:pPr>
            <a:r>
              <a:rPr lang="en-US" sz="1400" dirty="0" smtClean="0">
                <a:solidFill>
                  <a:schemeClr val="tx1"/>
                </a:solidFill>
                <a:latin typeface="+mn-lt"/>
                <a:ea typeface="Tahoma" panose="020B0604030504040204" pitchFamily="34" charset="0"/>
                <a:cs typeface="Tahoma" panose="020B0604030504040204" pitchFamily="34" charset="0"/>
              </a:rPr>
              <a:t> At the end of the day is all about:</a:t>
            </a:r>
          </a:p>
          <a:p>
            <a:pPr marL="0" indent="0">
              <a:buNone/>
            </a:pPr>
            <a:endParaRPr lang="en-US" sz="1400" dirty="0" smtClean="0">
              <a:solidFill>
                <a:schemeClr val="tx1"/>
              </a:solidFill>
              <a:latin typeface="+mn-lt"/>
              <a:ea typeface="Tahoma" panose="020B0604030504040204" pitchFamily="34" charset="0"/>
              <a:cs typeface="Tahoma" panose="020B0604030504040204" pitchFamily="34" charset="0"/>
            </a:endParaRPr>
          </a:p>
          <a:p>
            <a:pPr marL="754380" lvl="1" indent="-457200"/>
            <a:r>
              <a:rPr lang="en-US" sz="1400" dirty="0" smtClean="0">
                <a:solidFill>
                  <a:schemeClr val="tx1"/>
                </a:solidFill>
                <a:latin typeface="+mn-lt"/>
                <a:ea typeface="Tahoma" panose="020B0604030504040204" pitchFamily="34" charset="0"/>
                <a:cs typeface="Tahoma" panose="020B0604030504040204" pitchFamily="34" charset="0"/>
              </a:rPr>
              <a:t>Our citizens</a:t>
            </a:r>
          </a:p>
          <a:p>
            <a:pPr marL="754380" lvl="1" indent="-457200"/>
            <a:r>
              <a:rPr lang="en-US" sz="1400" dirty="0" smtClean="0">
                <a:solidFill>
                  <a:schemeClr val="tx1"/>
                </a:solidFill>
                <a:latin typeface="+mn-lt"/>
                <a:ea typeface="Tahoma" panose="020B0604030504040204" pitchFamily="34" charset="0"/>
                <a:cs typeface="Tahoma" panose="020B0604030504040204" pitchFamily="34" charset="0"/>
              </a:rPr>
              <a:t>Services the City provides</a:t>
            </a:r>
          </a:p>
          <a:p>
            <a:pPr marL="754380" lvl="1" indent="-457200"/>
            <a:r>
              <a:rPr lang="en-US" sz="1400" dirty="0" smtClean="0">
                <a:solidFill>
                  <a:schemeClr val="tx1"/>
                </a:solidFill>
                <a:latin typeface="+mn-lt"/>
                <a:ea typeface="Tahoma" panose="020B0604030504040204" pitchFamily="34" charset="0"/>
                <a:cs typeface="Tahoma" panose="020B0604030504040204" pitchFamily="34" charset="0"/>
              </a:rPr>
              <a:t>Ability to spread resources fairly </a:t>
            </a:r>
            <a:r>
              <a:rPr lang="en-US" sz="1400" dirty="0">
                <a:solidFill>
                  <a:schemeClr val="tx1"/>
                </a:solidFill>
                <a:latin typeface="+mn-lt"/>
                <a:ea typeface="Tahoma" panose="020B0604030504040204" pitchFamily="34" charset="0"/>
                <a:cs typeface="Tahoma" panose="020B0604030504040204" pitchFamily="34" charset="0"/>
              </a:rPr>
              <a:t>and adequately </a:t>
            </a:r>
            <a:r>
              <a:rPr lang="en-US" sz="1400" dirty="0" smtClean="0">
                <a:solidFill>
                  <a:schemeClr val="tx1"/>
                </a:solidFill>
                <a:latin typeface="+mn-lt"/>
                <a:ea typeface="Tahoma" panose="020B0604030504040204" pitchFamily="34" charset="0"/>
                <a:cs typeface="Tahoma" panose="020B0604030504040204" pitchFamily="34" charset="0"/>
              </a:rPr>
              <a:t>to do the most good</a:t>
            </a:r>
          </a:p>
          <a:p>
            <a:pPr marL="754380" lvl="1" indent="-457200"/>
            <a:r>
              <a:rPr lang="en-US" sz="1400" dirty="0" smtClean="0">
                <a:solidFill>
                  <a:schemeClr val="tx1"/>
                </a:solidFill>
                <a:latin typeface="+mn-lt"/>
                <a:ea typeface="Tahoma" panose="020B0604030504040204" pitchFamily="34" charset="0"/>
                <a:cs typeface="Tahoma" panose="020B0604030504040204" pitchFamily="34" charset="0"/>
              </a:rPr>
              <a:t>Keeping the City fiscally strong</a:t>
            </a:r>
          </a:p>
          <a:p>
            <a:pPr marL="754380" lvl="1" indent="-457200"/>
            <a:endParaRPr lang="en-US" sz="1400"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marL="754380" lvl="1" indent="-457200"/>
            <a:endParaRPr lang="en-US" sz="14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2</a:t>
            </a:fld>
            <a:endParaRPr lang="en-US"/>
          </a:p>
        </p:txBody>
      </p:sp>
    </p:spTree>
    <p:extLst>
      <p:ext uri="{BB962C8B-B14F-4D97-AF65-F5344CB8AC3E}">
        <p14:creationId xmlns:p14="http://schemas.microsoft.com/office/powerpoint/2010/main" val="29835090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5300" dirty="0" smtClean="0">
                <a:solidFill>
                  <a:schemeClr val="accent1">
                    <a:lumMod val="50000"/>
                  </a:schemeClr>
                </a:solidFill>
              </a:rPr>
              <a:t>General Fund - Unassigned</a:t>
            </a:r>
            <a:r>
              <a:rPr lang="en-US" dirty="0" smtClean="0">
                <a:solidFill>
                  <a:schemeClr val="accent1">
                    <a:lumMod val="50000"/>
                  </a:schemeClr>
                </a:solidFill>
              </a:rPr>
              <a:t/>
            </a:r>
            <a:br>
              <a:rPr lang="en-US" dirty="0" smtClean="0">
                <a:solidFill>
                  <a:schemeClr val="accent1">
                    <a:lumMod val="50000"/>
                  </a:schemeClr>
                </a:solidFill>
              </a:rPr>
            </a:br>
            <a:r>
              <a:rPr lang="en-US" sz="3100" b="1" dirty="0" smtClean="0">
                <a:solidFill>
                  <a:schemeClr val="accent1">
                    <a:lumMod val="50000"/>
                  </a:schemeClr>
                </a:solidFill>
                <a:effectLst/>
              </a:rPr>
              <a:t>EOY FY16 vs Policy Recommendation</a:t>
            </a:r>
            <a:endParaRPr lang="en-US" sz="3100" b="1" dirty="0">
              <a:solidFill>
                <a:schemeClr val="accent1">
                  <a:lumMod val="50000"/>
                </a:schemeClr>
              </a:solidFill>
              <a:effectLs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17405710"/>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A8DBA3A1-31BE-45C3-8170-7B3D77EE5BDC}" type="slidenum">
              <a:rPr lang="en-US" smtClean="0"/>
              <a:t>20</a:t>
            </a:fld>
            <a:endParaRPr lang="en-US"/>
          </a:p>
        </p:txBody>
      </p:sp>
    </p:spTree>
    <p:extLst>
      <p:ext uri="{BB962C8B-B14F-4D97-AF65-F5344CB8AC3E}">
        <p14:creationId xmlns:p14="http://schemas.microsoft.com/office/powerpoint/2010/main" val="36956119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800" dirty="0" smtClean="0">
                <a:solidFill>
                  <a:schemeClr val="accent1">
                    <a:lumMod val="50000"/>
                  </a:schemeClr>
                </a:solidFill>
              </a:rPr>
              <a:t>Total All Funds</a:t>
            </a:r>
            <a:r>
              <a:rPr lang="en-US" dirty="0" smtClean="0">
                <a:solidFill>
                  <a:schemeClr val="accent1">
                    <a:lumMod val="50000"/>
                  </a:schemeClr>
                </a:solidFill>
              </a:rPr>
              <a:t/>
            </a:r>
            <a:br>
              <a:rPr lang="en-US" dirty="0" smtClean="0">
                <a:solidFill>
                  <a:schemeClr val="accent1">
                    <a:lumMod val="50000"/>
                  </a:schemeClr>
                </a:solidFill>
              </a:rPr>
            </a:br>
            <a:r>
              <a:rPr lang="en-US" sz="2800" b="1" dirty="0" smtClean="0">
                <a:solidFill>
                  <a:schemeClr val="accent1">
                    <a:lumMod val="50000"/>
                  </a:schemeClr>
                </a:solidFill>
                <a:effectLst/>
              </a:rPr>
              <a:t>EOY FY16 vs Policy Recommendation </a:t>
            </a:r>
            <a:endParaRPr lang="en-US" sz="2800" b="1" dirty="0">
              <a:solidFill>
                <a:schemeClr val="accent1">
                  <a:lumMod val="50000"/>
                </a:schemeClr>
              </a:solidFill>
              <a:effectLs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8322746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A8DBA3A1-31BE-45C3-8170-7B3D77EE5BDC}" type="slidenum">
              <a:rPr lang="en-US" smtClean="0"/>
              <a:t>21</a:t>
            </a:fld>
            <a:endParaRPr lang="en-US"/>
          </a:p>
        </p:txBody>
      </p:sp>
    </p:spTree>
    <p:extLst>
      <p:ext uri="{BB962C8B-B14F-4D97-AF65-F5344CB8AC3E}">
        <p14:creationId xmlns:p14="http://schemas.microsoft.com/office/powerpoint/2010/main" val="230288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800" dirty="0" smtClean="0">
                <a:solidFill>
                  <a:schemeClr val="accent1">
                    <a:lumMod val="50000"/>
                  </a:schemeClr>
                </a:solidFill>
              </a:rPr>
              <a:t>Expense Analysis</a:t>
            </a:r>
            <a:r>
              <a:rPr lang="en-US" dirty="0" smtClean="0">
                <a:solidFill>
                  <a:schemeClr val="accent1">
                    <a:lumMod val="50000"/>
                  </a:schemeClr>
                </a:solidFill>
              </a:rPr>
              <a:t/>
            </a:r>
            <a:br>
              <a:rPr lang="en-US" dirty="0" smtClean="0">
                <a:solidFill>
                  <a:schemeClr val="accent1">
                    <a:lumMod val="50000"/>
                  </a:schemeClr>
                </a:solidFill>
              </a:rPr>
            </a:br>
            <a:r>
              <a:rPr lang="en-US" sz="2800" b="1" dirty="0" smtClean="0">
                <a:solidFill>
                  <a:schemeClr val="accent1">
                    <a:lumMod val="50000"/>
                  </a:schemeClr>
                </a:solidFill>
                <a:effectLst/>
              </a:rPr>
              <a:t>Starting  the Process . . . . </a:t>
            </a:r>
            <a:endParaRPr lang="en-US" sz="2800" b="1" dirty="0">
              <a:solidFill>
                <a:schemeClr val="accent1">
                  <a:lumMod val="50000"/>
                </a:schemeClr>
              </a:solidFill>
              <a:effectLst/>
            </a:endParaRPr>
          </a:p>
        </p:txBody>
      </p:sp>
      <p:sp>
        <p:nvSpPr>
          <p:cNvPr id="3" name="Content Placeholder 2"/>
          <p:cNvSpPr>
            <a:spLocks noGrp="1"/>
          </p:cNvSpPr>
          <p:nvPr>
            <p:ph idx="1"/>
          </p:nvPr>
        </p:nvSpPr>
        <p:spPr/>
        <p:txBody>
          <a:bodyPr>
            <a:normAutofit fontScale="77500" lnSpcReduction="20000"/>
          </a:bodyPr>
          <a:lstStyle/>
          <a:p>
            <a:pPr marL="114300" indent="0">
              <a:buNone/>
            </a:pPr>
            <a:r>
              <a:rPr lang="en-US" sz="2800" dirty="0" smtClean="0">
                <a:solidFill>
                  <a:schemeClr val="tx1"/>
                </a:solidFill>
                <a:latin typeface="+mn-lt"/>
              </a:rPr>
              <a:t>What are the City’s priorities?  </a:t>
            </a:r>
          </a:p>
          <a:p>
            <a:r>
              <a:rPr lang="en-US" sz="2800" dirty="0" smtClean="0">
                <a:solidFill>
                  <a:schemeClr val="tx1"/>
                </a:solidFill>
                <a:latin typeface="+mn-lt"/>
              </a:rPr>
              <a:t>Realizing a reduction in available funds, how should funds be allocated for education, public safety, economic/business development, capital, etc.</a:t>
            </a:r>
          </a:p>
          <a:p>
            <a:r>
              <a:rPr lang="en-US" sz="2800" dirty="0" smtClean="0">
                <a:solidFill>
                  <a:schemeClr val="tx1"/>
                </a:solidFill>
                <a:latin typeface="+mn-lt"/>
              </a:rPr>
              <a:t>Changes in services or personnel?</a:t>
            </a:r>
          </a:p>
          <a:p>
            <a:r>
              <a:rPr lang="en-US" sz="2800" dirty="0" smtClean="0">
                <a:solidFill>
                  <a:schemeClr val="tx1"/>
                </a:solidFill>
                <a:latin typeface="+mn-lt"/>
              </a:rPr>
              <a:t>Major projects?</a:t>
            </a:r>
          </a:p>
          <a:p>
            <a:r>
              <a:rPr lang="en-US" sz="2800" dirty="0" smtClean="0">
                <a:solidFill>
                  <a:schemeClr val="tx1"/>
                </a:solidFill>
                <a:latin typeface="+mn-lt"/>
              </a:rPr>
              <a:t>Financing obligations?</a:t>
            </a:r>
          </a:p>
          <a:p>
            <a:r>
              <a:rPr lang="en-US" sz="2800" dirty="0" smtClean="0">
                <a:solidFill>
                  <a:schemeClr val="tx1"/>
                </a:solidFill>
                <a:latin typeface="+mn-lt"/>
              </a:rPr>
              <a:t>From February 15 pre-budget work session, Council requested two options (1) reductions applied across the board, and (2) level funding for schools and public safety, reductions applied elsewhere.</a:t>
            </a:r>
          </a:p>
          <a:p>
            <a:endParaRPr lang="en-US" sz="2800" dirty="0">
              <a:solidFill>
                <a:schemeClr val="tx1"/>
              </a:solidFill>
              <a:latin typeface="+mn-lt"/>
            </a:endParaRPr>
          </a:p>
          <a:p>
            <a:r>
              <a:rPr lang="en-US" sz="2800" b="1" u="sng" dirty="0" smtClean="0">
                <a:solidFill>
                  <a:schemeClr val="tx1"/>
                </a:solidFill>
                <a:latin typeface="+mn-lt"/>
              </a:rPr>
              <a:t>How to allocate available resources efficiently, fairly, and adequately?</a:t>
            </a:r>
            <a:endParaRPr lang="en-US" sz="2800" dirty="0">
              <a:solidFill>
                <a:schemeClr val="tx1"/>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22</a:t>
            </a:fld>
            <a:endParaRPr lang="en-US"/>
          </a:p>
        </p:txBody>
      </p:sp>
    </p:spTree>
    <p:extLst>
      <p:ext uri="{BB962C8B-B14F-4D97-AF65-F5344CB8AC3E}">
        <p14:creationId xmlns:p14="http://schemas.microsoft.com/office/powerpoint/2010/main" val="31844787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800" dirty="0" smtClean="0">
                <a:solidFill>
                  <a:schemeClr val="accent1">
                    <a:lumMod val="50000"/>
                  </a:schemeClr>
                </a:solidFill>
              </a:rPr>
              <a:t>FY2018 Proposed Budget</a:t>
            </a:r>
            <a:r>
              <a:rPr lang="en-US" dirty="0" smtClean="0">
                <a:solidFill>
                  <a:schemeClr val="accent1">
                    <a:lumMod val="50000"/>
                  </a:schemeClr>
                </a:solidFill>
              </a:rPr>
              <a:t/>
            </a:r>
            <a:br>
              <a:rPr lang="en-US" dirty="0" smtClean="0">
                <a:solidFill>
                  <a:schemeClr val="accent1">
                    <a:lumMod val="50000"/>
                  </a:schemeClr>
                </a:solidFill>
              </a:rPr>
            </a:br>
            <a:r>
              <a:rPr lang="en-US" sz="2800" b="1" dirty="0" smtClean="0">
                <a:solidFill>
                  <a:schemeClr val="accent1">
                    <a:lumMod val="50000"/>
                  </a:schemeClr>
                </a:solidFill>
                <a:effectLst/>
              </a:rPr>
              <a:t>General Fund</a:t>
            </a:r>
            <a:endParaRPr lang="en-US" sz="2800" b="1" dirty="0">
              <a:solidFill>
                <a:schemeClr val="accent1">
                  <a:lumMod val="50000"/>
                </a:schemeClr>
              </a:solidFill>
              <a:effectLst/>
            </a:endParaRPr>
          </a:p>
        </p:txBody>
      </p:sp>
      <p:sp>
        <p:nvSpPr>
          <p:cNvPr id="3" name="Content Placeholder 2"/>
          <p:cNvSpPr>
            <a:spLocks noGrp="1"/>
          </p:cNvSpPr>
          <p:nvPr>
            <p:ph idx="1"/>
          </p:nvPr>
        </p:nvSpPr>
        <p:spPr>
          <a:xfrm>
            <a:off x="457200" y="1676400"/>
            <a:ext cx="8001000" cy="4953000"/>
          </a:xfrm>
        </p:spPr>
        <p:txBody>
          <a:bodyPr>
            <a:normAutofit fontScale="47500" lnSpcReduction="20000"/>
          </a:bodyPr>
          <a:lstStyle/>
          <a:p>
            <a:pPr marL="0" indent="0">
              <a:buNone/>
            </a:pPr>
            <a:endParaRPr lang="en-US" sz="4500" dirty="0" smtClean="0"/>
          </a:p>
          <a:p>
            <a:pPr marL="0" indent="0">
              <a:buNone/>
            </a:pPr>
            <a:r>
              <a:rPr lang="en-US" sz="5100" dirty="0" smtClean="0">
                <a:solidFill>
                  <a:schemeClr val="tx1"/>
                </a:solidFill>
                <a:latin typeface="+mn-lt"/>
              </a:rPr>
              <a:t>FY18 Proposed General Fund Budget is $29,745,846;   $</a:t>
            </a:r>
            <a:r>
              <a:rPr lang="en-US" sz="5100" b="1" dirty="0" smtClean="0">
                <a:solidFill>
                  <a:schemeClr val="tx1"/>
                </a:solidFill>
                <a:latin typeface="+mn-lt"/>
              </a:rPr>
              <a:t>496,291</a:t>
            </a:r>
            <a:r>
              <a:rPr lang="en-US" sz="5100" dirty="0" smtClean="0">
                <a:solidFill>
                  <a:schemeClr val="tx1"/>
                </a:solidFill>
                <a:latin typeface="+mn-lt"/>
              </a:rPr>
              <a:t> less than the original approved FY17 General Fund budget of $30,242,137, a 1.6% overall reduction but an approximate 4% reduction over the cost centers under City financial control.</a:t>
            </a:r>
            <a:endParaRPr lang="en-US" sz="5100" dirty="0">
              <a:solidFill>
                <a:schemeClr val="tx1"/>
              </a:solidFill>
              <a:latin typeface="+mn-lt"/>
            </a:endParaRPr>
          </a:p>
          <a:p>
            <a:pPr marL="0" indent="0">
              <a:buNone/>
            </a:pPr>
            <a:endParaRPr lang="en-US" sz="5100" dirty="0" smtClean="0">
              <a:solidFill>
                <a:schemeClr val="tx1"/>
              </a:solidFill>
              <a:latin typeface="+mn-lt"/>
            </a:endParaRPr>
          </a:p>
          <a:p>
            <a:pPr marL="0" indent="0">
              <a:buNone/>
            </a:pPr>
            <a:r>
              <a:rPr lang="en-US" sz="5100" dirty="0" smtClean="0">
                <a:solidFill>
                  <a:schemeClr val="tx1"/>
                </a:solidFill>
                <a:latin typeface="+mn-lt"/>
              </a:rPr>
              <a:t>The General Fund budget balances with a projected use of Water/Sewer transfers of $1,829,497 and $162,540 from Telecom. No proposed transfer from Electric, Refuse, or General Fund balance.</a:t>
            </a:r>
          </a:p>
          <a:p>
            <a:pPr marL="0" indent="0">
              <a:buNone/>
            </a:pPr>
            <a:endParaRPr lang="en-US" sz="3600" dirty="0"/>
          </a:p>
          <a:p>
            <a:pPr marL="0" indent="0">
              <a:buNone/>
            </a:pPr>
            <a:endParaRPr lang="en-US" sz="3600" dirty="0"/>
          </a:p>
          <a:p>
            <a:pPr marL="0" indent="0">
              <a:buNone/>
            </a:pPr>
            <a:endParaRPr lang="en-US" sz="3800" dirty="0" smtClean="0"/>
          </a:p>
          <a:p>
            <a:pPr marL="0" indent="0">
              <a:buNone/>
            </a:pPr>
            <a:endParaRPr lang="en-US" sz="3800" dirty="0"/>
          </a:p>
          <a:p>
            <a:pPr marL="0" indent="0">
              <a:buNone/>
            </a:pPr>
            <a:endParaRPr lang="en-US" dirty="0" smtClean="0"/>
          </a:p>
          <a:p>
            <a:pPr marL="0" indent="0">
              <a:buNone/>
            </a:pPr>
            <a:r>
              <a:rPr lang="en-US" dirty="0"/>
              <a:t>	</a:t>
            </a:r>
          </a:p>
        </p:txBody>
      </p:sp>
      <p:sp>
        <p:nvSpPr>
          <p:cNvPr id="4" name="Slide Number Placeholder 3"/>
          <p:cNvSpPr>
            <a:spLocks noGrp="1"/>
          </p:cNvSpPr>
          <p:nvPr>
            <p:ph type="sldNum" sz="quarter" idx="12"/>
          </p:nvPr>
        </p:nvSpPr>
        <p:spPr/>
        <p:txBody>
          <a:bodyPr/>
          <a:lstStyle/>
          <a:p>
            <a:fld id="{A8DBA3A1-31BE-45C3-8170-7B3D77EE5BDC}" type="slidenum">
              <a:rPr lang="en-US" smtClean="0"/>
              <a:t>23</a:t>
            </a:fld>
            <a:endParaRPr lang="en-US"/>
          </a:p>
        </p:txBody>
      </p:sp>
    </p:spTree>
    <p:extLst>
      <p:ext uri="{BB962C8B-B14F-4D97-AF65-F5344CB8AC3E}">
        <p14:creationId xmlns:p14="http://schemas.microsoft.com/office/powerpoint/2010/main" val="17959844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800" dirty="0" smtClean="0">
                <a:solidFill>
                  <a:schemeClr val="accent1">
                    <a:lumMod val="50000"/>
                  </a:schemeClr>
                </a:solidFill>
              </a:rPr>
              <a:t>Utilities – Cash Reserves</a:t>
            </a:r>
            <a:br>
              <a:rPr lang="en-US" sz="4800" dirty="0" smtClean="0">
                <a:solidFill>
                  <a:schemeClr val="accent1">
                    <a:lumMod val="50000"/>
                  </a:schemeClr>
                </a:solidFill>
              </a:rPr>
            </a:br>
            <a:r>
              <a:rPr lang="en-US" sz="2800" b="1" dirty="0" smtClean="0">
                <a:solidFill>
                  <a:schemeClr val="accent1">
                    <a:lumMod val="50000"/>
                  </a:schemeClr>
                </a:solidFill>
                <a:effectLst/>
              </a:rPr>
              <a:t>Projected EOYFY17 vs Policy Recommendation</a:t>
            </a:r>
            <a:endParaRPr lang="en-US" sz="2800" b="1" dirty="0">
              <a:solidFill>
                <a:schemeClr val="accent1">
                  <a:lumMod val="50000"/>
                </a:schemeClr>
              </a:solidFill>
              <a:effectLs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61714617"/>
              </p:ext>
            </p:extLst>
          </p:nvPr>
        </p:nvGraphicFramePr>
        <p:xfrm>
          <a:off x="609600" y="1524000"/>
          <a:ext cx="7620000"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A8DBA3A1-31BE-45C3-8170-7B3D77EE5BDC}" type="slidenum">
              <a:rPr lang="en-US" smtClean="0"/>
              <a:t>24</a:t>
            </a:fld>
            <a:endParaRPr lang="en-US"/>
          </a:p>
        </p:txBody>
      </p:sp>
    </p:spTree>
    <p:extLst>
      <p:ext uri="{BB962C8B-B14F-4D97-AF65-F5344CB8AC3E}">
        <p14:creationId xmlns:p14="http://schemas.microsoft.com/office/powerpoint/2010/main" val="34269620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5300" dirty="0" smtClean="0">
                <a:solidFill>
                  <a:schemeClr val="accent1">
                    <a:lumMod val="50000"/>
                  </a:schemeClr>
                </a:solidFill>
              </a:rPr>
              <a:t>General Fund - Unassigned</a:t>
            </a:r>
            <a:r>
              <a:rPr lang="en-US" dirty="0" smtClean="0">
                <a:solidFill>
                  <a:schemeClr val="accent1">
                    <a:lumMod val="50000"/>
                  </a:schemeClr>
                </a:solidFill>
              </a:rPr>
              <a:t/>
            </a:r>
            <a:br>
              <a:rPr lang="en-US" dirty="0" smtClean="0">
                <a:solidFill>
                  <a:schemeClr val="accent1">
                    <a:lumMod val="50000"/>
                  </a:schemeClr>
                </a:solidFill>
              </a:rPr>
            </a:br>
            <a:r>
              <a:rPr lang="en-US" sz="3100" b="1" dirty="0">
                <a:solidFill>
                  <a:schemeClr val="accent1">
                    <a:lumMod val="50000"/>
                  </a:schemeClr>
                </a:solidFill>
                <a:effectLst/>
              </a:rPr>
              <a:t>Projected </a:t>
            </a:r>
            <a:r>
              <a:rPr lang="en-US" sz="3100" b="1" dirty="0" smtClean="0">
                <a:solidFill>
                  <a:schemeClr val="accent1">
                    <a:lumMod val="50000"/>
                  </a:schemeClr>
                </a:solidFill>
                <a:effectLst/>
              </a:rPr>
              <a:t>EOYFY17 </a:t>
            </a:r>
            <a:r>
              <a:rPr lang="en-US" sz="3100" b="1" dirty="0">
                <a:solidFill>
                  <a:schemeClr val="accent1">
                    <a:lumMod val="50000"/>
                  </a:schemeClr>
                </a:solidFill>
                <a:effectLst/>
              </a:rPr>
              <a:t>vs Policy </a:t>
            </a:r>
            <a:r>
              <a:rPr lang="en-US" sz="3100" b="1" dirty="0" smtClean="0">
                <a:solidFill>
                  <a:schemeClr val="accent1">
                    <a:lumMod val="50000"/>
                  </a:schemeClr>
                </a:solidFill>
                <a:effectLst/>
              </a:rPr>
              <a:t>Recommendation</a:t>
            </a:r>
            <a:endParaRPr lang="en-US" sz="3100" b="1" dirty="0">
              <a:solidFill>
                <a:schemeClr val="accent1">
                  <a:lumMod val="50000"/>
                </a:schemeClr>
              </a:solidFill>
              <a:effectLs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60475180"/>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A8DBA3A1-31BE-45C3-8170-7B3D77EE5BDC}" type="slidenum">
              <a:rPr lang="en-US" smtClean="0"/>
              <a:t>25</a:t>
            </a:fld>
            <a:endParaRPr lang="en-US"/>
          </a:p>
        </p:txBody>
      </p:sp>
    </p:spTree>
    <p:extLst>
      <p:ext uri="{BB962C8B-B14F-4D97-AF65-F5344CB8AC3E}">
        <p14:creationId xmlns:p14="http://schemas.microsoft.com/office/powerpoint/2010/main" val="7297870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800" dirty="0" smtClean="0">
                <a:solidFill>
                  <a:schemeClr val="accent1">
                    <a:lumMod val="50000"/>
                  </a:schemeClr>
                </a:solidFill>
              </a:rPr>
              <a:t>Total All Funds</a:t>
            </a:r>
            <a:br>
              <a:rPr lang="en-US" sz="4800" dirty="0" smtClean="0">
                <a:solidFill>
                  <a:schemeClr val="accent1">
                    <a:lumMod val="50000"/>
                  </a:schemeClr>
                </a:solidFill>
              </a:rPr>
            </a:br>
            <a:r>
              <a:rPr lang="en-US" sz="2800" b="1" dirty="0">
                <a:solidFill>
                  <a:schemeClr val="accent1">
                    <a:lumMod val="50000"/>
                  </a:schemeClr>
                </a:solidFill>
                <a:effectLst/>
              </a:rPr>
              <a:t>Projected </a:t>
            </a:r>
            <a:r>
              <a:rPr lang="en-US" sz="2800" b="1" dirty="0" smtClean="0">
                <a:solidFill>
                  <a:schemeClr val="accent1">
                    <a:lumMod val="50000"/>
                  </a:schemeClr>
                </a:solidFill>
                <a:effectLst/>
              </a:rPr>
              <a:t>EOYFY17 </a:t>
            </a:r>
            <a:r>
              <a:rPr lang="en-US" sz="2800" b="1" dirty="0">
                <a:solidFill>
                  <a:schemeClr val="accent1">
                    <a:lumMod val="50000"/>
                  </a:schemeClr>
                </a:solidFill>
                <a:effectLst/>
              </a:rPr>
              <a:t>vs Policy </a:t>
            </a:r>
            <a:r>
              <a:rPr lang="en-US" sz="2800" b="1" dirty="0" smtClean="0">
                <a:solidFill>
                  <a:schemeClr val="accent1">
                    <a:lumMod val="50000"/>
                  </a:schemeClr>
                </a:solidFill>
                <a:effectLst/>
              </a:rPr>
              <a:t>Recommendation</a:t>
            </a:r>
            <a:endParaRPr lang="en-US" sz="2800" b="1" dirty="0">
              <a:solidFill>
                <a:schemeClr val="accent1">
                  <a:lumMod val="50000"/>
                </a:schemeClr>
              </a:solidFill>
              <a:effectLs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35368752"/>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A8DBA3A1-31BE-45C3-8170-7B3D77EE5BDC}" type="slidenum">
              <a:rPr lang="en-US" smtClean="0"/>
              <a:t>26</a:t>
            </a:fld>
            <a:endParaRPr lang="en-US"/>
          </a:p>
        </p:txBody>
      </p:sp>
    </p:spTree>
    <p:extLst>
      <p:ext uri="{BB962C8B-B14F-4D97-AF65-F5344CB8AC3E}">
        <p14:creationId xmlns:p14="http://schemas.microsoft.com/office/powerpoint/2010/main" val="26310651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800" dirty="0" smtClean="0">
                <a:solidFill>
                  <a:schemeClr val="accent1">
                    <a:lumMod val="50000"/>
                  </a:schemeClr>
                </a:solidFill>
              </a:rPr>
              <a:t>FY2018 Proposed Budget</a:t>
            </a:r>
            <a:r>
              <a:rPr lang="en-US" dirty="0" smtClean="0">
                <a:solidFill>
                  <a:schemeClr val="accent1">
                    <a:lumMod val="50000"/>
                  </a:schemeClr>
                </a:solidFill>
              </a:rPr>
              <a:t>	</a:t>
            </a:r>
            <a:br>
              <a:rPr lang="en-US" dirty="0" smtClean="0">
                <a:solidFill>
                  <a:schemeClr val="accent1">
                    <a:lumMod val="50000"/>
                  </a:schemeClr>
                </a:solidFill>
              </a:rPr>
            </a:br>
            <a:r>
              <a:rPr lang="en-US" sz="2800" b="1" dirty="0" smtClean="0">
                <a:solidFill>
                  <a:schemeClr val="accent1">
                    <a:lumMod val="50000"/>
                  </a:schemeClr>
                </a:solidFill>
                <a:effectLst/>
              </a:rPr>
              <a:t>February pre-budget work session . .</a:t>
            </a:r>
            <a:endParaRPr lang="en-US" sz="2800" b="1" dirty="0">
              <a:solidFill>
                <a:schemeClr val="accent1">
                  <a:lumMod val="50000"/>
                </a:schemeClr>
              </a:solidFill>
              <a:effectLst/>
            </a:endParaRPr>
          </a:p>
        </p:txBody>
      </p:sp>
      <p:sp>
        <p:nvSpPr>
          <p:cNvPr id="3" name="Content Placeholder 2"/>
          <p:cNvSpPr>
            <a:spLocks noGrp="1"/>
          </p:cNvSpPr>
          <p:nvPr>
            <p:ph idx="1"/>
          </p:nvPr>
        </p:nvSpPr>
        <p:spPr/>
        <p:txBody>
          <a:bodyPr>
            <a:noAutofit/>
          </a:bodyPr>
          <a:lstStyle/>
          <a:p>
            <a:r>
              <a:rPr lang="en-US" dirty="0" smtClean="0">
                <a:solidFill>
                  <a:schemeClr val="tx1"/>
                </a:solidFill>
                <a:latin typeface="+mn-lt"/>
              </a:rPr>
              <a:t>At the February pre-budget work session, staff indicated an estimated FY18 budget reduction of $983,843 over the approved FY17 budget. </a:t>
            </a:r>
          </a:p>
          <a:p>
            <a:r>
              <a:rPr lang="en-US" dirty="0" smtClean="0">
                <a:solidFill>
                  <a:schemeClr val="tx1"/>
                </a:solidFill>
                <a:latin typeface="+mn-lt"/>
              </a:rPr>
              <a:t>After discussion regarding possible reduction options, Council requested two budget plans – one with reductions allocated across the board, and one with level funding for schools and public safety.   </a:t>
            </a:r>
            <a:r>
              <a:rPr lang="en-US" u="sng" dirty="0" smtClean="0">
                <a:solidFill>
                  <a:schemeClr val="tx1"/>
                </a:solidFill>
                <a:latin typeface="+mn-lt"/>
              </a:rPr>
              <a:t>The recommended budget includes reductions applied across the board.  </a:t>
            </a:r>
          </a:p>
          <a:p>
            <a:r>
              <a:rPr lang="en-US" dirty="0" smtClean="0">
                <a:solidFill>
                  <a:schemeClr val="tx1"/>
                </a:solidFill>
                <a:latin typeface="+mn-lt"/>
              </a:rPr>
              <a:t>For across the board reductions, a percent reduction was allocated to those General Fund cost centers under City’s financial control.</a:t>
            </a:r>
          </a:p>
          <a:p>
            <a:pPr marL="114300" indent="0">
              <a:buNone/>
            </a:pPr>
            <a:endParaRPr lang="en-US" dirty="0" smtClean="0">
              <a:solidFill>
                <a:schemeClr val="tx1"/>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27</a:t>
            </a:fld>
            <a:endParaRPr lang="en-US"/>
          </a:p>
        </p:txBody>
      </p:sp>
    </p:spTree>
    <p:extLst>
      <p:ext uri="{BB962C8B-B14F-4D97-AF65-F5344CB8AC3E}">
        <p14:creationId xmlns:p14="http://schemas.microsoft.com/office/powerpoint/2010/main" val="40690392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066800"/>
          </a:xfrm>
        </p:spPr>
        <p:txBody>
          <a:bodyPr>
            <a:normAutofit/>
          </a:bodyPr>
          <a:lstStyle/>
          <a:p>
            <a:pPr algn="l"/>
            <a:r>
              <a:rPr lang="en-US" sz="4800" dirty="0" smtClean="0">
                <a:solidFill>
                  <a:schemeClr val="accent1">
                    <a:lumMod val="50000"/>
                  </a:schemeClr>
                </a:solidFill>
              </a:rPr>
              <a:t>FY2018 Proposed Budget</a:t>
            </a:r>
            <a:r>
              <a:rPr lang="en-US" dirty="0" smtClean="0"/>
              <a:t>	</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sz="3000" b="1" dirty="0" smtClean="0">
                <a:solidFill>
                  <a:schemeClr val="accent1">
                    <a:lumMod val="50000"/>
                  </a:schemeClr>
                </a:solidFill>
                <a:latin typeface="+mn-lt"/>
              </a:rPr>
              <a:t>Taxes, Rates, and Fees</a:t>
            </a:r>
          </a:p>
          <a:p>
            <a:r>
              <a:rPr lang="en-US" sz="2800" dirty="0" smtClean="0">
                <a:solidFill>
                  <a:schemeClr val="tx1"/>
                </a:solidFill>
                <a:latin typeface="+mn-lt"/>
              </a:rPr>
              <a:t>An </a:t>
            </a:r>
            <a:r>
              <a:rPr lang="en-US" sz="2800" u="sng" dirty="0" smtClean="0">
                <a:solidFill>
                  <a:schemeClr val="tx1"/>
                </a:solidFill>
                <a:latin typeface="+mn-lt"/>
              </a:rPr>
              <a:t>increase</a:t>
            </a:r>
            <a:r>
              <a:rPr lang="en-US" sz="2800" dirty="0" smtClean="0">
                <a:solidFill>
                  <a:schemeClr val="tx1"/>
                </a:solidFill>
                <a:latin typeface="+mn-lt"/>
              </a:rPr>
              <a:t> in the real estate tax from $1.0621/$100 to $1.0774/$100 (1.44%) to </a:t>
            </a:r>
            <a:r>
              <a:rPr lang="en-US" sz="2800" dirty="0" err="1" smtClean="0">
                <a:solidFill>
                  <a:schemeClr val="tx1"/>
                </a:solidFill>
                <a:latin typeface="+mn-lt"/>
              </a:rPr>
              <a:t>levelize</a:t>
            </a:r>
            <a:r>
              <a:rPr lang="en-US" sz="2800" dirty="0" smtClean="0">
                <a:solidFill>
                  <a:schemeClr val="tx1"/>
                </a:solidFill>
                <a:latin typeface="+mn-lt"/>
              </a:rPr>
              <a:t> real estate tax revenue to FY17 levels is proposed.</a:t>
            </a:r>
          </a:p>
          <a:p>
            <a:r>
              <a:rPr lang="en-US" sz="2800" dirty="0" smtClean="0">
                <a:solidFill>
                  <a:schemeClr val="tx1"/>
                </a:solidFill>
                <a:latin typeface="+mn-lt"/>
              </a:rPr>
              <a:t> $2.30/$100 for personal property – </a:t>
            </a:r>
            <a:r>
              <a:rPr lang="en-US" sz="2800" u="sng" dirty="0" smtClean="0">
                <a:solidFill>
                  <a:schemeClr val="tx1"/>
                </a:solidFill>
                <a:latin typeface="+mn-lt"/>
              </a:rPr>
              <a:t>no change</a:t>
            </a:r>
          </a:p>
          <a:p>
            <a:r>
              <a:rPr lang="en-US" sz="2800" dirty="0" smtClean="0">
                <a:solidFill>
                  <a:schemeClr val="tx1"/>
                </a:solidFill>
                <a:latin typeface="+mn-lt"/>
              </a:rPr>
              <a:t> $1.85/$100 for machinery &amp; tools – </a:t>
            </a:r>
            <a:r>
              <a:rPr lang="en-US" sz="2800" u="sng" dirty="0" smtClean="0">
                <a:solidFill>
                  <a:schemeClr val="tx1"/>
                </a:solidFill>
                <a:latin typeface="+mn-lt"/>
              </a:rPr>
              <a:t>no change</a:t>
            </a:r>
          </a:p>
          <a:p>
            <a:r>
              <a:rPr lang="en-US" sz="2800" u="sng" dirty="0" smtClean="0">
                <a:solidFill>
                  <a:schemeClr val="tx1"/>
                </a:solidFill>
                <a:latin typeface="+mn-lt"/>
              </a:rPr>
              <a:t>No recommended utility rate changes</a:t>
            </a:r>
          </a:p>
          <a:p>
            <a:r>
              <a:rPr lang="en-US" sz="2800" dirty="0" smtClean="0">
                <a:solidFill>
                  <a:schemeClr val="tx1"/>
                </a:solidFill>
                <a:latin typeface="+mn-lt"/>
              </a:rPr>
              <a:t>An </a:t>
            </a:r>
            <a:r>
              <a:rPr lang="en-US" sz="2800" u="sng" dirty="0" smtClean="0">
                <a:solidFill>
                  <a:schemeClr val="tx1"/>
                </a:solidFill>
                <a:latin typeface="+mn-lt"/>
              </a:rPr>
              <a:t>increase </a:t>
            </a:r>
            <a:r>
              <a:rPr lang="en-US" sz="2800" dirty="0" smtClean="0">
                <a:solidFill>
                  <a:schemeClr val="tx1"/>
                </a:solidFill>
                <a:latin typeface="+mn-lt"/>
              </a:rPr>
              <a:t>in meals tax from 6.5% to 7% is proposed</a:t>
            </a:r>
            <a:endParaRPr lang="en-US" sz="2800" dirty="0">
              <a:solidFill>
                <a:schemeClr val="tx1"/>
              </a:solidFill>
              <a:latin typeface="+mn-lt"/>
            </a:endParaRPr>
          </a:p>
          <a:p>
            <a:r>
              <a:rPr lang="en-US" sz="2800" dirty="0" smtClean="0">
                <a:solidFill>
                  <a:schemeClr val="tx1"/>
                </a:solidFill>
                <a:latin typeface="+mn-lt"/>
              </a:rPr>
              <a:t>Proposed i</a:t>
            </a:r>
            <a:r>
              <a:rPr lang="en-US" sz="2800" u="sng" dirty="0" smtClean="0">
                <a:solidFill>
                  <a:schemeClr val="tx1"/>
                </a:solidFill>
                <a:latin typeface="+mn-lt"/>
              </a:rPr>
              <a:t>ncrease</a:t>
            </a:r>
            <a:r>
              <a:rPr lang="en-US" sz="2800" dirty="0" smtClean="0">
                <a:solidFill>
                  <a:schemeClr val="tx1"/>
                </a:solidFill>
                <a:latin typeface="+mn-lt"/>
              </a:rPr>
              <a:t> in the cigarette tax from $0.20/pack to $0.30/pack</a:t>
            </a:r>
          </a:p>
        </p:txBody>
      </p:sp>
      <p:sp>
        <p:nvSpPr>
          <p:cNvPr id="4" name="Slide Number Placeholder 3"/>
          <p:cNvSpPr>
            <a:spLocks noGrp="1"/>
          </p:cNvSpPr>
          <p:nvPr>
            <p:ph type="sldNum" sz="quarter" idx="12"/>
          </p:nvPr>
        </p:nvSpPr>
        <p:spPr/>
        <p:txBody>
          <a:bodyPr/>
          <a:lstStyle/>
          <a:p>
            <a:fld id="{A8DBA3A1-31BE-45C3-8170-7B3D77EE5BDC}" type="slidenum">
              <a:rPr lang="en-US" smtClean="0"/>
              <a:t>28</a:t>
            </a:fld>
            <a:endParaRPr lang="en-US"/>
          </a:p>
        </p:txBody>
      </p:sp>
    </p:spTree>
    <p:extLst>
      <p:ext uri="{BB962C8B-B14F-4D97-AF65-F5344CB8AC3E}">
        <p14:creationId xmlns:p14="http://schemas.microsoft.com/office/powerpoint/2010/main" val="3682866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normAutofit/>
          </a:bodyPr>
          <a:lstStyle/>
          <a:p>
            <a:pPr algn="l"/>
            <a:r>
              <a:rPr lang="en-US" sz="4800" dirty="0">
                <a:solidFill>
                  <a:schemeClr val="accent1">
                    <a:lumMod val="50000"/>
                  </a:schemeClr>
                </a:solidFill>
              </a:rPr>
              <a:t>FY2018 Proposed Budget</a:t>
            </a:r>
          </a:p>
        </p:txBody>
      </p:sp>
      <p:sp>
        <p:nvSpPr>
          <p:cNvPr id="3" name="Content Placeholder 2"/>
          <p:cNvSpPr>
            <a:spLocks noGrp="1"/>
          </p:cNvSpPr>
          <p:nvPr>
            <p:ph idx="1"/>
          </p:nvPr>
        </p:nvSpPr>
        <p:spPr/>
        <p:txBody>
          <a:bodyPr>
            <a:normAutofit/>
          </a:bodyPr>
          <a:lstStyle/>
          <a:p>
            <a:r>
              <a:rPr lang="en-US" dirty="0" smtClean="0">
                <a:solidFill>
                  <a:schemeClr val="tx1"/>
                </a:solidFill>
                <a:latin typeface="+mn-lt"/>
              </a:rPr>
              <a:t>The proposed FY18 budget includes revenue attributed to the three changes noted;  (1) change/</a:t>
            </a:r>
            <a:r>
              <a:rPr lang="en-US" dirty="0" err="1" smtClean="0">
                <a:solidFill>
                  <a:schemeClr val="tx1"/>
                </a:solidFill>
                <a:latin typeface="+mn-lt"/>
              </a:rPr>
              <a:t>levelization</a:t>
            </a:r>
            <a:r>
              <a:rPr lang="en-US" dirty="0" smtClean="0">
                <a:solidFill>
                  <a:schemeClr val="tx1"/>
                </a:solidFill>
                <a:latin typeface="+mn-lt"/>
              </a:rPr>
              <a:t> of the real estate tax rate generates approximately $90,000 (General Fund); (2) the cigarette tax increase generates approximately $75,000 (General Fund);  (3) the meals tax increase generates approximately $100,000 (Capital Fund, assuming a Sept 1 implementation).</a:t>
            </a:r>
          </a:p>
          <a:p>
            <a:r>
              <a:rPr lang="en-US" dirty="0" smtClean="0">
                <a:solidFill>
                  <a:schemeClr val="tx1"/>
                </a:solidFill>
                <a:latin typeface="+mn-lt"/>
              </a:rPr>
              <a:t>Backing these out of the proposed FY Budget results in an additional reduction of $165,000 from the General Fund, and $100,000 from the Capital Fund</a:t>
            </a:r>
            <a:r>
              <a:rPr lang="en-US" dirty="0" smtClean="0"/>
              <a:t>.</a:t>
            </a:r>
            <a:endParaRPr lang="en-US" dirty="0"/>
          </a:p>
        </p:txBody>
      </p:sp>
      <p:sp>
        <p:nvSpPr>
          <p:cNvPr id="4" name="Slide Number Placeholder 3"/>
          <p:cNvSpPr>
            <a:spLocks noGrp="1"/>
          </p:cNvSpPr>
          <p:nvPr>
            <p:ph type="sldNum" sz="quarter" idx="12"/>
          </p:nvPr>
        </p:nvSpPr>
        <p:spPr/>
        <p:txBody>
          <a:bodyPr/>
          <a:lstStyle/>
          <a:p>
            <a:fld id="{A8DBA3A1-31BE-45C3-8170-7B3D77EE5BDC}" type="slidenum">
              <a:rPr lang="en-US" smtClean="0"/>
              <a:t>29</a:t>
            </a:fld>
            <a:endParaRPr lang="en-US"/>
          </a:p>
        </p:txBody>
      </p:sp>
    </p:spTree>
    <p:extLst>
      <p:ext uri="{BB962C8B-B14F-4D97-AF65-F5344CB8AC3E}">
        <p14:creationId xmlns:p14="http://schemas.microsoft.com/office/powerpoint/2010/main" val="1954416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066800"/>
            <a:ext cx="7620000" cy="4592547"/>
          </a:xfrm>
        </p:spPr>
        <p:txBody>
          <a:bodyPr>
            <a:noAutofit/>
          </a:bodyPr>
          <a:lstStyle/>
          <a:p>
            <a:pPr marL="0" indent="0">
              <a:buNone/>
            </a:pPr>
            <a:r>
              <a:rPr lang="en-US" sz="1400" dirty="0">
                <a:solidFill>
                  <a:schemeClr val="tx1"/>
                </a:solidFill>
                <a:latin typeface="+mn-lt"/>
                <a:ea typeface="Tahoma" panose="020B0604030504040204" pitchFamily="34" charset="0"/>
                <a:cs typeface="Tahoma" panose="020B0604030504040204" pitchFamily="34" charset="0"/>
              </a:rPr>
              <a:t>Despite these challenges, many </a:t>
            </a:r>
            <a:r>
              <a:rPr lang="en-US" sz="1400" dirty="0" smtClean="0">
                <a:solidFill>
                  <a:schemeClr val="tx1"/>
                </a:solidFill>
                <a:latin typeface="+mn-lt"/>
                <a:ea typeface="Tahoma" panose="020B0604030504040204" pitchFamily="34" charset="0"/>
                <a:cs typeface="Tahoma" panose="020B0604030504040204" pitchFamily="34" charset="0"/>
              </a:rPr>
              <a:t>positive </a:t>
            </a:r>
            <a:r>
              <a:rPr lang="en-US" sz="1400" dirty="0">
                <a:solidFill>
                  <a:schemeClr val="tx1"/>
                </a:solidFill>
                <a:latin typeface="+mn-lt"/>
                <a:ea typeface="Tahoma" panose="020B0604030504040204" pitchFamily="34" charset="0"/>
                <a:cs typeface="Tahoma" panose="020B0604030504040204" pitchFamily="34" charset="0"/>
              </a:rPr>
              <a:t>developments continue to occur in the City of Martinsville, which are highlighted in this presentation.</a:t>
            </a:r>
          </a:p>
          <a:p>
            <a:pPr marL="0" indent="0">
              <a:buNone/>
            </a:pPr>
            <a:endParaRPr lang="en-US" sz="1400" dirty="0" smtClean="0">
              <a:solidFill>
                <a:schemeClr val="tx1"/>
              </a:solidFill>
              <a:latin typeface="+mn-lt"/>
              <a:ea typeface="Tahoma" panose="020B0604030504040204" pitchFamily="34" charset="0"/>
              <a:cs typeface="Tahoma" panose="020B0604030504040204" pitchFamily="34" charset="0"/>
            </a:endParaRPr>
          </a:p>
          <a:p>
            <a:pPr marL="0" indent="0">
              <a:buNone/>
            </a:pPr>
            <a:r>
              <a:rPr lang="en-US" sz="1400" dirty="0" smtClean="0">
                <a:solidFill>
                  <a:schemeClr val="tx1"/>
                </a:solidFill>
                <a:latin typeface="+mn-lt"/>
                <a:ea typeface="Tahoma" panose="020B0604030504040204" pitchFamily="34" charset="0"/>
                <a:cs typeface="Tahoma" panose="020B0604030504040204" pitchFamily="34" charset="0"/>
              </a:rPr>
              <a:t>Development of the FY18 budget once again occurred in a slightly different manner this year, although the end result – creation of a proposed FY18 budget – is ultimately the same.</a:t>
            </a:r>
          </a:p>
          <a:p>
            <a:pPr marL="0" indent="0">
              <a:buNone/>
            </a:pPr>
            <a:endParaRPr lang="en-US" sz="1400" dirty="0">
              <a:solidFill>
                <a:schemeClr val="tx1"/>
              </a:solidFill>
              <a:latin typeface="+mn-lt"/>
              <a:ea typeface="Tahoma" panose="020B0604030504040204" pitchFamily="34" charset="0"/>
              <a:cs typeface="Tahoma" panose="020B0604030504040204" pitchFamily="34" charset="0"/>
            </a:endParaRPr>
          </a:p>
          <a:p>
            <a:pPr marL="0" indent="0">
              <a:buNone/>
            </a:pPr>
            <a:r>
              <a:rPr lang="en-US" sz="1400" dirty="0" smtClean="0">
                <a:solidFill>
                  <a:schemeClr val="tx1"/>
                </a:solidFill>
                <a:latin typeface="+mn-lt"/>
                <a:ea typeface="Tahoma" panose="020B0604030504040204" pitchFamily="34" charset="0"/>
                <a:cs typeface="Tahoma" panose="020B0604030504040204" pitchFamily="34" charset="0"/>
              </a:rPr>
              <a:t>This year the budget was developed with emphasis  on the end in sight:</a:t>
            </a:r>
          </a:p>
          <a:p>
            <a:pPr marL="754380" lvl="1" indent="-457200"/>
            <a:r>
              <a:rPr lang="en-US" sz="1400" dirty="0" smtClean="0">
                <a:solidFill>
                  <a:schemeClr val="tx1"/>
                </a:solidFill>
                <a:latin typeface="+mn-lt"/>
                <a:ea typeface="Tahoma" panose="020B0604030504040204" pitchFamily="34" charset="0"/>
                <a:cs typeface="Tahoma" panose="020B0604030504040204" pitchFamily="34" charset="0"/>
              </a:rPr>
              <a:t>How much revenue is available</a:t>
            </a:r>
          </a:p>
          <a:p>
            <a:pPr marL="754380" lvl="1" indent="-457200"/>
            <a:r>
              <a:rPr lang="en-US" sz="1400" dirty="0" smtClean="0">
                <a:solidFill>
                  <a:schemeClr val="tx1"/>
                </a:solidFill>
                <a:latin typeface="+mn-lt"/>
                <a:ea typeface="Tahoma" panose="020B0604030504040204" pitchFamily="34" charset="0"/>
                <a:cs typeface="Tahoma" panose="020B0604030504040204" pitchFamily="34" charset="0"/>
              </a:rPr>
              <a:t>How can that revenue be allocated to cover as many needs as possible</a:t>
            </a:r>
          </a:p>
          <a:p>
            <a:pPr marL="754380" lvl="1" indent="-457200"/>
            <a:r>
              <a:rPr lang="en-US" sz="1400" dirty="0" smtClean="0">
                <a:solidFill>
                  <a:schemeClr val="tx1"/>
                </a:solidFill>
                <a:latin typeface="+mn-lt"/>
                <a:ea typeface="Tahoma" panose="020B0604030504040204" pitchFamily="34" charset="0"/>
                <a:cs typeface="Tahoma" panose="020B0604030504040204" pitchFamily="34" charset="0"/>
              </a:rPr>
              <a:t>What are the priorities</a:t>
            </a:r>
          </a:p>
          <a:p>
            <a:pPr marL="754380" lvl="1" indent="-457200"/>
            <a:r>
              <a:rPr lang="en-US" sz="1400" dirty="0" smtClean="0">
                <a:solidFill>
                  <a:schemeClr val="tx1"/>
                </a:solidFill>
                <a:latin typeface="+mn-lt"/>
                <a:ea typeface="Tahoma" panose="020B0604030504040204" pitchFamily="34" charset="0"/>
                <a:cs typeface="Tahoma" panose="020B0604030504040204" pitchFamily="34" charset="0"/>
              </a:rPr>
              <a:t>Considerations from Council’s February 15</a:t>
            </a:r>
            <a:r>
              <a:rPr lang="en-US" sz="1400" baseline="30000" dirty="0" smtClean="0">
                <a:solidFill>
                  <a:schemeClr val="tx1"/>
                </a:solidFill>
                <a:latin typeface="+mn-lt"/>
                <a:ea typeface="Tahoma" panose="020B0604030504040204" pitchFamily="34" charset="0"/>
                <a:cs typeface="Tahoma" panose="020B0604030504040204" pitchFamily="34" charset="0"/>
              </a:rPr>
              <a:t>th</a:t>
            </a:r>
            <a:r>
              <a:rPr lang="en-US" sz="1400" dirty="0" smtClean="0">
                <a:solidFill>
                  <a:schemeClr val="tx1"/>
                </a:solidFill>
                <a:latin typeface="+mn-lt"/>
                <a:ea typeface="Tahoma" panose="020B0604030504040204" pitchFamily="34" charset="0"/>
                <a:cs typeface="Tahoma" panose="020B0604030504040204" pitchFamily="34" charset="0"/>
              </a:rPr>
              <a:t> pre-budget work session</a:t>
            </a:r>
          </a:p>
          <a:p>
            <a:pPr marL="754380" lvl="1" indent="-457200"/>
            <a:endParaRPr lang="en-US" sz="1400" dirty="0">
              <a:solidFill>
                <a:schemeClr val="tx1"/>
              </a:solidFill>
              <a:latin typeface="+mn-lt"/>
              <a:ea typeface="Tahoma" panose="020B0604030504040204" pitchFamily="34" charset="0"/>
              <a:cs typeface="Tahoma" panose="020B0604030504040204" pitchFamily="34" charset="0"/>
            </a:endParaRPr>
          </a:p>
          <a:p>
            <a:pPr marL="0" indent="0">
              <a:buNone/>
            </a:pPr>
            <a:r>
              <a:rPr lang="en-US" sz="1400" dirty="0" smtClean="0">
                <a:solidFill>
                  <a:schemeClr val="tx1"/>
                </a:solidFill>
                <a:latin typeface="+mn-lt"/>
                <a:ea typeface="Tahoma" panose="020B0604030504040204" pitchFamily="34" charset="0"/>
                <a:cs typeface="Tahoma" panose="020B0604030504040204" pitchFamily="34" charset="0"/>
              </a:rPr>
              <a:t>Funding isn’t unlimited – the City has finite resources and  there simply aren’t enough funds available to give everyone everything they want, but there is adequate funding to cover most of what everyone needs.  </a:t>
            </a:r>
          </a:p>
          <a:p>
            <a:pPr marL="0" indent="0">
              <a:buNone/>
            </a:pPr>
            <a:endParaRPr lang="en-US" sz="1400" dirty="0">
              <a:solidFill>
                <a:schemeClr val="tx1"/>
              </a:solidFill>
              <a:latin typeface="+mn-lt"/>
              <a:ea typeface="Tahoma" panose="020B0604030504040204" pitchFamily="34" charset="0"/>
              <a:cs typeface="Tahoma" panose="020B0604030504040204" pitchFamily="34" charset="0"/>
            </a:endParaRPr>
          </a:p>
          <a:p>
            <a:pPr marL="0" indent="0">
              <a:buNone/>
            </a:pPr>
            <a:r>
              <a:rPr lang="en-US" sz="1400" dirty="0" smtClean="0">
                <a:solidFill>
                  <a:schemeClr val="tx1"/>
                </a:solidFill>
                <a:latin typeface="+mn-lt"/>
                <a:ea typeface="Tahoma" panose="020B0604030504040204" pitchFamily="34" charset="0"/>
                <a:cs typeface="Tahoma" panose="020B0604030504040204" pitchFamily="34" charset="0"/>
              </a:rPr>
              <a:t>Striking that balance year after year is what budgeting is all about.</a:t>
            </a:r>
            <a:endParaRPr lang="en-US" sz="1400" dirty="0">
              <a:solidFill>
                <a:schemeClr val="tx1"/>
              </a:solidFill>
              <a:latin typeface="+mn-lt"/>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3</a:t>
            </a:fld>
            <a:endParaRPr lang="en-US"/>
          </a:p>
        </p:txBody>
      </p:sp>
    </p:spTree>
    <p:extLst>
      <p:ext uri="{BB962C8B-B14F-4D97-AF65-F5344CB8AC3E}">
        <p14:creationId xmlns:p14="http://schemas.microsoft.com/office/powerpoint/2010/main" val="82467550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800" dirty="0">
                <a:solidFill>
                  <a:schemeClr val="accent1">
                    <a:lumMod val="50000"/>
                  </a:schemeClr>
                </a:solidFill>
                <a:effectLst>
                  <a:outerShdw blurRad="38100" dist="38100" dir="2700000" algn="tl">
                    <a:srgbClr val="000000">
                      <a:alpha val="43137"/>
                    </a:srgbClr>
                  </a:outerShdw>
                </a:effectLst>
              </a:rPr>
              <a:t>FY2018 Proposed </a:t>
            </a:r>
            <a:r>
              <a:rPr lang="en-US" sz="4800" dirty="0" smtClean="0">
                <a:solidFill>
                  <a:schemeClr val="accent1">
                    <a:lumMod val="50000"/>
                  </a:schemeClr>
                </a:solidFill>
                <a:effectLst>
                  <a:outerShdw blurRad="38100" dist="38100" dir="2700000" algn="tl">
                    <a:srgbClr val="000000">
                      <a:alpha val="43137"/>
                    </a:srgbClr>
                  </a:outerShdw>
                </a:effectLst>
              </a:rPr>
              <a:t>Budget</a:t>
            </a:r>
            <a:r>
              <a:rPr lang="en-US" dirty="0" smtClean="0">
                <a:solidFill>
                  <a:schemeClr val="accent1">
                    <a:lumMod val="50000"/>
                  </a:schemeClr>
                </a:solidFill>
                <a:effectLst>
                  <a:outerShdw blurRad="38100" dist="38100" dir="2700000" algn="tl" rotWithShape="0">
                    <a:srgbClr val="000000">
                      <a:alpha val="43137"/>
                    </a:srgbClr>
                  </a:outerShdw>
                </a:effectLst>
              </a:rPr>
              <a:t/>
            </a:r>
            <a:br>
              <a:rPr lang="en-US" dirty="0" smtClean="0">
                <a:solidFill>
                  <a:schemeClr val="accent1">
                    <a:lumMod val="50000"/>
                  </a:schemeClr>
                </a:solidFill>
                <a:effectLst>
                  <a:outerShdw blurRad="38100" dist="38100" dir="2700000" algn="tl" rotWithShape="0">
                    <a:srgbClr val="000000">
                      <a:alpha val="43137"/>
                    </a:srgbClr>
                  </a:outerShdw>
                </a:effectLst>
              </a:rPr>
            </a:br>
            <a:r>
              <a:rPr lang="en-US" sz="2800" b="1" dirty="0" smtClean="0">
                <a:solidFill>
                  <a:schemeClr val="accent1">
                    <a:lumMod val="50000"/>
                  </a:schemeClr>
                </a:solidFill>
                <a:effectLst/>
              </a:rPr>
              <a:t>Details</a:t>
            </a:r>
            <a:endParaRPr lang="en-US" sz="2800" b="1" dirty="0">
              <a:solidFill>
                <a:schemeClr val="accent1">
                  <a:lumMod val="50000"/>
                </a:schemeClr>
              </a:solidFill>
              <a:effectLst/>
            </a:endParaRPr>
          </a:p>
        </p:txBody>
      </p:sp>
      <p:sp>
        <p:nvSpPr>
          <p:cNvPr id="3" name="Content Placeholder 2"/>
          <p:cNvSpPr>
            <a:spLocks noGrp="1"/>
          </p:cNvSpPr>
          <p:nvPr>
            <p:ph idx="1"/>
          </p:nvPr>
        </p:nvSpPr>
        <p:spPr/>
        <p:txBody>
          <a:bodyPr>
            <a:normAutofit/>
          </a:bodyPr>
          <a:lstStyle/>
          <a:p>
            <a:r>
              <a:rPr lang="en-US" sz="2400" dirty="0" smtClean="0">
                <a:solidFill>
                  <a:schemeClr val="tx1"/>
                </a:solidFill>
                <a:latin typeface="+mn-lt"/>
              </a:rPr>
              <a:t>Reduction </a:t>
            </a:r>
            <a:r>
              <a:rPr lang="en-US" sz="2400" dirty="0">
                <a:solidFill>
                  <a:schemeClr val="tx1"/>
                </a:solidFill>
                <a:latin typeface="+mn-lt"/>
              </a:rPr>
              <a:t>of </a:t>
            </a:r>
            <a:r>
              <a:rPr lang="en-US" sz="2400" b="1" dirty="0">
                <a:solidFill>
                  <a:schemeClr val="tx1"/>
                </a:solidFill>
                <a:latin typeface="+mn-lt"/>
              </a:rPr>
              <a:t>$236,175</a:t>
            </a:r>
            <a:r>
              <a:rPr lang="en-US" sz="2400" dirty="0">
                <a:solidFill>
                  <a:schemeClr val="tx1"/>
                </a:solidFill>
                <a:latin typeface="+mn-lt"/>
              </a:rPr>
              <a:t> </a:t>
            </a:r>
            <a:r>
              <a:rPr lang="en-US" sz="2400" dirty="0" smtClean="0">
                <a:solidFill>
                  <a:schemeClr val="tx1"/>
                </a:solidFill>
                <a:latin typeface="+mn-lt"/>
              </a:rPr>
              <a:t>is allocated </a:t>
            </a:r>
            <a:r>
              <a:rPr lang="en-US" sz="2400" dirty="0">
                <a:solidFill>
                  <a:schemeClr val="tx1"/>
                </a:solidFill>
                <a:latin typeface="+mn-lt"/>
              </a:rPr>
              <a:t>among </a:t>
            </a:r>
            <a:r>
              <a:rPr lang="en-US" sz="2400" dirty="0" smtClean="0">
                <a:solidFill>
                  <a:schemeClr val="tx1"/>
                </a:solidFill>
                <a:latin typeface="+mn-lt"/>
              </a:rPr>
              <a:t>General </a:t>
            </a:r>
            <a:r>
              <a:rPr lang="en-US" sz="2400" dirty="0">
                <a:solidFill>
                  <a:schemeClr val="tx1"/>
                </a:solidFill>
                <a:latin typeface="+mn-lt"/>
              </a:rPr>
              <a:t>Fund cost centers including </a:t>
            </a:r>
            <a:r>
              <a:rPr lang="en-US" sz="2400" dirty="0" smtClean="0">
                <a:solidFill>
                  <a:schemeClr val="tx1"/>
                </a:solidFill>
                <a:latin typeface="+mn-lt"/>
              </a:rPr>
              <a:t>Public Safety, General Government</a:t>
            </a:r>
            <a:r>
              <a:rPr lang="en-US" sz="2400" dirty="0">
                <a:solidFill>
                  <a:schemeClr val="tx1"/>
                </a:solidFill>
                <a:latin typeface="+mn-lt"/>
              </a:rPr>
              <a:t>, </a:t>
            </a:r>
            <a:r>
              <a:rPr lang="en-US" sz="2400" dirty="0" smtClean="0">
                <a:solidFill>
                  <a:schemeClr val="tx1"/>
                </a:solidFill>
                <a:latin typeface="+mn-lt"/>
              </a:rPr>
              <a:t>Seniors, Engineering</a:t>
            </a:r>
            <a:r>
              <a:rPr lang="en-US" sz="2400" dirty="0">
                <a:solidFill>
                  <a:schemeClr val="tx1"/>
                </a:solidFill>
                <a:latin typeface="+mn-lt"/>
              </a:rPr>
              <a:t>, and </a:t>
            </a:r>
            <a:r>
              <a:rPr lang="en-US" sz="2400" dirty="0" smtClean="0">
                <a:solidFill>
                  <a:schemeClr val="tx1"/>
                </a:solidFill>
                <a:latin typeface="+mn-lt"/>
              </a:rPr>
              <a:t>Community </a:t>
            </a:r>
            <a:r>
              <a:rPr lang="en-US" sz="2400" dirty="0">
                <a:solidFill>
                  <a:schemeClr val="tx1"/>
                </a:solidFill>
                <a:latin typeface="+mn-lt"/>
              </a:rPr>
              <a:t>D</a:t>
            </a:r>
            <a:r>
              <a:rPr lang="en-US" sz="2400" dirty="0" smtClean="0">
                <a:solidFill>
                  <a:schemeClr val="tx1"/>
                </a:solidFill>
                <a:latin typeface="+mn-lt"/>
              </a:rPr>
              <a:t>evelopment</a:t>
            </a:r>
            <a:r>
              <a:rPr lang="en-US" sz="2400" dirty="0">
                <a:solidFill>
                  <a:schemeClr val="tx1"/>
                </a:solidFill>
                <a:latin typeface="+mn-lt"/>
              </a:rPr>
              <a:t>.  Eliminates </a:t>
            </a:r>
            <a:r>
              <a:rPr lang="en-US" sz="2400" dirty="0" smtClean="0">
                <a:solidFill>
                  <a:schemeClr val="tx1"/>
                </a:solidFill>
                <a:latin typeface="+mn-lt"/>
              </a:rPr>
              <a:t>4 </a:t>
            </a:r>
            <a:r>
              <a:rPr lang="en-US" sz="2400" dirty="0">
                <a:solidFill>
                  <a:schemeClr val="tx1"/>
                </a:solidFill>
                <a:latin typeface="+mn-lt"/>
              </a:rPr>
              <a:t>full time </a:t>
            </a:r>
            <a:r>
              <a:rPr lang="en-US" sz="2400" dirty="0" smtClean="0">
                <a:solidFill>
                  <a:schemeClr val="tx1"/>
                </a:solidFill>
                <a:latin typeface="+mn-lt"/>
              </a:rPr>
              <a:t>positions -  one full time Senior position replaced with part-time;  not funding the City Engineer position, eliminates part-time </a:t>
            </a:r>
            <a:r>
              <a:rPr lang="en-US" sz="2400" dirty="0">
                <a:solidFill>
                  <a:schemeClr val="tx1"/>
                </a:solidFill>
                <a:latin typeface="+mn-lt"/>
              </a:rPr>
              <a:t>funding in Fire Department, and eliminates funding for 2 currently </a:t>
            </a:r>
            <a:r>
              <a:rPr lang="en-US" sz="2400" dirty="0" smtClean="0">
                <a:solidFill>
                  <a:schemeClr val="tx1"/>
                </a:solidFill>
                <a:latin typeface="+mn-lt"/>
              </a:rPr>
              <a:t>unfilled </a:t>
            </a:r>
            <a:r>
              <a:rPr lang="en-US" sz="2400" dirty="0">
                <a:solidFill>
                  <a:schemeClr val="tx1"/>
                </a:solidFill>
                <a:latin typeface="+mn-lt"/>
              </a:rPr>
              <a:t>positions in </a:t>
            </a:r>
            <a:r>
              <a:rPr lang="en-US" sz="2400" dirty="0" smtClean="0">
                <a:solidFill>
                  <a:schemeClr val="tx1"/>
                </a:solidFill>
                <a:latin typeface="+mn-lt"/>
              </a:rPr>
              <a:t>Police.</a:t>
            </a:r>
          </a:p>
          <a:p>
            <a:r>
              <a:rPr lang="en-US" sz="2400" dirty="0">
                <a:solidFill>
                  <a:schemeClr val="tx1"/>
                </a:solidFill>
                <a:latin typeface="+mn-lt"/>
              </a:rPr>
              <a:t>Recommended transfer to Schools of $6,177,538 which is </a:t>
            </a:r>
            <a:r>
              <a:rPr lang="en-US" sz="2400" b="1" dirty="0">
                <a:solidFill>
                  <a:schemeClr val="tx1"/>
                </a:solidFill>
                <a:latin typeface="+mn-lt"/>
              </a:rPr>
              <a:t>$260,116 </a:t>
            </a:r>
            <a:r>
              <a:rPr lang="en-US" sz="2400" dirty="0">
                <a:solidFill>
                  <a:schemeClr val="tx1"/>
                </a:solidFill>
                <a:latin typeface="+mn-lt"/>
              </a:rPr>
              <a:t>less than FY17 and includes a minor adjustment to cover </a:t>
            </a:r>
            <a:r>
              <a:rPr lang="en-US" sz="2400" dirty="0" smtClean="0">
                <a:solidFill>
                  <a:schemeClr val="tx1"/>
                </a:solidFill>
                <a:latin typeface="+mn-lt"/>
              </a:rPr>
              <a:t>a School-related </a:t>
            </a:r>
            <a:r>
              <a:rPr lang="en-US" sz="2400" dirty="0">
                <a:solidFill>
                  <a:schemeClr val="tx1"/>
                </a:solidFill>
                <a:latin typeface="+mn-lt"/>
              </a:rPr>
              <a:t>E-Rate program </a:t>
            </a:r>
            <a:r>
              <a:rPr lang="en-US" sz="2400" dirty="0" smtClean="0">
                <a:solidFill>
                  <a:schemeClr val="tx1"/>
                </a:solidFill>
                <a:latin typeface="+mn-lt"/>
              </a:rPr>
              <a:t>cost increase.  </a:t>
            </a:r>
            <a:endParaRPr lang="en-US" sz="2400" dirty="0">
              <a:solidFill>
                <a:schemeClr val="tx1"/>
              </a:solidFill>
              <a:latin typeface="+mn-lt"/>
            </a:endParaRPr>
          </a:p>
          <a:p>
            <a:endParaRPr lang="en-US" dirty="0">
              <a:solidFill>
                <a:schemeClr val="tx1"/>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30</a:t>
            </a:fld>
            <a:endParaRPr lang="en-US"/>
          </a:p>
        </p:txBody>
      </p:sp>
    </p:spTree>
    <p:extLst>
      <p:ext uri="{BB962C8B-B14F-4D97-AF65-F5344CB8AC3E}">
        <p14:creationId xmlns:p14="http://schemas.microsoft.com/office/powerpoint/2010/main" val="36063784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normAutofit/>
          </a:bodyPr>
          <a:lstStyle/>
          <a:p>
            <a:pPr algn="l"/>
            <a:r>
              <a:rPr lang="en-US" sz="4800" dirty="0" smtClean="0">
                <a:solidFill>
                  <a:schemeClr val="accent1">
                    <a:lumMod val="50000"/>
                  </a:schemeClr>
                </a:solidFill>
              </a:rPr>
              <a:t>FY2018 Proposed Budget</a:t>
            </a:r>
            <a:endParaRPr lang="en-US" sz="4800" dirty="0">
              <a:solidFill>
                <a:schemeClr val="accent1">
                  <a:lumMod val="50000"/>
                </a:schemeClr>
              </a:solidFill>
            </a:endParaRPr>
          </a:p>
        </p:txBody>
      </p:sp>
      <p:sp>
        <p:nvSpPr>
          <p:cNvPr id="3" name="Content Placeholder 2"/>
          <p:cNvSpPr>
            <a:spLocks noGrp="1"/>
          </p:cNvSpPr>
          <p:nvPr>
            <p:ph idx="1"/>
          </p:nvPr>
        </p:nvSpPr>
        <p:spPr/>
        <p:txBody>
          <a:bodyPr>
            <a:normAutofit/>
          </a:bodyPr>
          <a:lstStyle/>
          <a:p>
            <a:r>
              <a:rPr lang="en-US" sz="2800" dirty="0" smtClean="0">
                <a:solidFill>
                  <a:schemeClr val="tx1"/>
                </a:solidFill>
                <a:latin typeface="+mn-lt"/>
              </a:rPr>
              <a:t>Continues the use of cost allocation analysis to recover expenses incurred by General Fund operations in support of  the operation of City utilities (Electric, Water, Sewer, Refuse, Telecom).  FY18 GF budget includes $</a:t>
            </a:r>
            <a:r>
              <a:rPr lang="en-US" sz="2800" b="1" dirty="0" smtClean="0">
                <a:solidFill>
                  <a:schemeClr val="tx1"/>
                </a:solidFill>
                <a:latin typeface="+mn-lt"/>
              </a:rPr>
              <a:t>596,008 </a:t>
            </a:r>
            <a:r>
              <a:rPr lang="en-US" sz="2800" dirty="0" smtClean="0">
                <a:solidFill>
                  <a:schemeClr val="tx1"/>
                </a:solidFill>
                <a:latin typeface="+mn-lt"/>
              </a:rPr>
              <a:t>in cost allocation revenue. This amount is included as part of utility operational costs and transfers to the General Fund to offset expenses.</a:t>
            </a:r>
          </a:p>
        </p:txBody>
      </p:sp>
      <p:sp>
        <p:nvSpPr>
          <p:cNvPr id="4" name="Slide Number Placeholder 3"/>
          <p:cNvSpPr>
            <a:spLocks noGrp="1"/>
          </p:cNvSpPr>
          <p:nvPr>
            <p:ph type="sldNum" sz="quarter" idx="12"/>
          </p:nvPr>
        </p:nvSpPr>
        <p:spPr/>
        <p:txBody>
          <a:bodyPr/>
          <a:lstStyle/>
          <a:p>
            <a:fld id="{A8DBA3A1-31BE-45C3-8170-7B3D77EE5BDC}" type="slidenum">
              <a:rPr lang="en-US" smtClean="0"/>
              <a:t>31</a:t>
            </a:fld>
            <a:endParaRPr lang="en-US"/>
          </a:p>
        </p:txBody>
      </p:sp>
    </p:spTree>
    <p:extLst>
      <p:ext uri="{BB962C8B-B14F-4D97-AF65-F5344CB8AC3E}">
        <p14:creationId xmlns:p14="http://schemas.microsoft.com/office/powerpoint/2010/main" val="18852384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lstStyle/>
          <a:p>
            <a:pPr algn="l"/>
            <a:r>
              <a:rPr lang="en-US" sz="4800" dirty="0" smtClean="0">
                <a:solidFill>
                  <a:schemeClr val="accent1">
                    <a:lumMod val="50000"/>
                  </a:schemeClr>
                </a:solidFill>
              </a:rPr>
              <a:t>FY2018 Proposed Budget</a:t>
            </a:r>
            <a:r>
              <a:rPr lang="en-US" dirty="0" smtClean="0"/>
              <a:t>	</a:t>
            </a:r>
            <a:endParaRPr lang="en-US" dirty="0"/>
          </a:p>
        </p:txBody>
      </p:sp>
      <p:sp>
        <p:nvSpPr>
          <p:cNvPr id="3" name="Content Placeholder 2"/>
          <p:cNvSpPr>
            <a:spLocks noGrp="1"/>
          </p:cNvSpPr>
          <p:nvPr>
            <p:ph idx="1"/>
          </p:nvPr>
        </p:nvSpPr>
        <p:spPr>
          <a:xfrm>
            <a:off x="457200" y="1371600"/>
            <a:ext cx="7924800" cy="5029200"/>
          </a:xfrm>
        </p:spPr>
        <p:txBody>
          <a:bodyPr>
            <a:normAutofit/>
          </a:bodyPr>
          <a:lstStyle/>
          <a:p>
            <a:pPr marL="0" indent="0">
              <a:buNone/>
            </a:pPr>
            <a:r>
              <a:rPr lang="en-US" sz="2800" b="1" dirty="0" smtClean="0">
                <a:solidFill>
                  <a:schemeClr val="accent1">
                    <a:lumMod val="50000"/>
                  </a:schemeClr>
                </a:solidFill>
                <a:latin typeface="+mn-lt"/>
              </a:rPr>
              <a:t>Outside Agencies</a:t>
            </a:r>
          </a:p>
          <a:p>
            <a:r>
              <a:rPr lang="en-US" dirty="0" smtClean="0">
                <a:solidFill>
                  <a:schemeClr val="tx1"/>
                </a:solidFill>
                <a:latin typeface="+mn-lt"/>
              </a:rPr>
              <a:t>Recommended level funding for most outside agencies; 911 decreases 5.5% from $460,383 to $434,952</a:t>
            </a:r>
            <a:r>
              <a:rPr lang="en-US" dirty="0">
                <a:solidFill>
                  <a:schemeClr val="tx1"/>
                </a:solidFill>
                <a:latin typeface="+mn-lt"/>
              </a:rPr>
              <a:t>; a </a:t>
            </a:r>
            <a:r>
              <a:rPr lang="en-US" dirty="0" smtClean="0">
                <a:solidFill>
                  <a:schemeClr val="tx1"/>
                </a:solidFill>
                <a:latin typeface="+mn-lt"/>
              </a:rPr>
              <a:t>5.9% </a:t>
            </a:r>
            <a:r>
              <a:rPr lang="en-US" dirty="0">
                <a:solidFill>
                  <a:schemeClr val="tx1"/>
                </a:solidFill>
                <a:latin typeface="+mn-lt"/>
              </a:rPr>
              <a:t>increase in Social Services funding from </a:t>
            </a:r>
            <a:r>
              <a:rPr lang="en-US" dirty="0" smtClean="0">
                <a:solidFill>
                  <a:schemeClr val="tx1"/>
                </a:solidFill>
                <a:latin typeface="+mn-lt"/>
              </a:rPr>
              <a:t>$ 331,812 to  $351,850; level funding of the Library at $292,197, Health Department at $198,401, EDC at $100,000, and continuation of the CPEG contract at $60,000. </a:t>
            </a:r>
          </a:p>
          <a:p>
            <a:r>
              <a:rPr lang="en-US" dirty="0" smtClean="0">
                <a:solidFill>
                  <a:schemeClr val="tx1"/>
                </a:solidFill>
                <a:latin typeface="+mn-lt"/>
              </a:rPr>
              <a:t>No other new outside agencies are included.  Also includes $28,100 for the City’s share of interest in FY18 for the shell building construction loan.</a:t>
            </a:r>
          </a:p>
          <a:p>
            <a:endParaRPr lang="en-US" sz="2800" dirty="0"/>
          </a:p>
        </p:txBody>
      </p:sp>
      <p:sp>
        <p:nvSpPr>
          <p:cNvPr id="4" name="Slide Number Placeholder 3"/>
          <p:cNvSpPr>
            <a:spLocks noGrp="1"/>
          </p:cNvSpPr>
          <p:nvPr>
            <p:ph type="sldNum" sz="quarter" idx="12"/>
          </p:nvPr>
        </p:nvSpPr>
        <p:spPr/>
        <p:txBody>
          <a:bodyPr/>
          <a:lstStyle/>
          <a:p>
            <a:fld id="{A8DBA3A1-31BE-45C3-8170-7B3D77EE5BDC}" type="slidenum">
              <a:rPr lang="en-US" smtClean="0"/>
              <a:t>32</a:t>
            </a:fld>
            <a:endParaRPr lang="en-US"/>
          </a:p>
        </p:txBody>
      </p:sp>
    </p:spTree>
    <p:extLst>
      <p:ext uri="{BB962C8B-B14F-4D97-AF65-F5344CB8AC3E}">
        <p14:creationId xmlns:p14="http://schemas.microsoft.com/office/powerpoint/2010/main" val="36744883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800" dirty="0" smtClean="0">
                <a:solidFill>
                  <a:schemeClr val="accent1">
                    <a:lumMod val="50000"/>
                  </a:schemeClr>
                </a:solidFill>
              </a:rPr>
              <a:t>FY2018 Proposed Budget</a:t>
            </a:r>
            <a:r>
              <a:rPr lang="en-US" dirty="0" smtClean="0"/>
              <a:t>	</a:t>
            </a:r>
            <a:endParaRPr lang="en-US" dirty="0"/>
          </a:p>
        </p:txBody>
      </p:sp>
      <p:sp>
        <p:nvSpPr>
          <p:cNvPr id="3" name="Content Placeholder 2"/>
          <p:cNvSpPr>
            <a:spLocks noGrp="1"/>
          </p:cNvSpPr>
          <p:nvPr>
            <p:ph idx="1"/>
          </p:nvPr>
        </p:nvSpPr>
        <p:spPr/>
        <p:txBody>
          <a:bodyPr>
            <a:normAutofit/>
          </a:bodyPr>
          <a:lstStyle/>
          <a:p>
            <a:pPr marL="0" indent="0">
              <a:buNone/>
            </a:pPr>
            <a:r>
              <a:rPr lang="en-US" sz="2800" b="1" dirty="0" smtClean="0">
                <a:solidFill>
                  <a:schemeClr val="accent1">
                    <a:lumMod val="50000"/>
                  </a:schemeClr>
                </a:solidFill>
                <a:latin typeface="+mn-lt"/>
              </a:rPr>
              <a:t>Personnel &amp; Services</a:t>
            </a:r>
          </a:p>
          <a:p>
            <a:endParaRPr lang="en-US" dirty="0" smtClean="0">
              <a:solidFill>
                <a:schemeClr val="tx1"/>
              </a:solidFill>
              <a:latin typeface="+mn-lt"/>
            </a:endParaRPr>
          </a:p>
          <a:p>
            <a:r>
              <a:rPr lang="en-US" dirty="0" smtClean="0">
                <a:solidFill>
                  <a:schemeClr val="tx1"/>
                </a:solidFill>
                <a:latin typeface="+mn-lt"/>
              </a:rPr>
              <a:t>No general pay increases for City personnel are proposed.  Minor salary adjustments occur for some constitutionals, with offsetting revenue.</a:t>
            </a:r>
          </a:p>
          <a:p>
            <a:r>
              <a:rPr lang="en-US" dirty="0" smtClean="0">
                <a:solidFill>
                  <a:schemeClr val="tx1"/>
                </a:solidFill>
                <a:latin typeface="+mn-lt"/>
              </a:rPr>
              <a:t>City health insurance costs will increase approximately 1.7% in FY18.</a:t>
            </a:r>
          </a:p>
          <a:p>
            <a:r>
              <a:rPr lang="en-US" dirty="0" smtClean="0">
                <a:solidFill>
                  <a:schemeClr val="tx1"/>
                </a:solidFill>
                <a:latin typeface="+mn-lt"/>
              </a:rPr>
              <a:t>One new position added in Telecom to address expanding customer service obligations as well as continued requests for service expansion.</a:t>
            </a:r>
          </a:p>
          <a:p>
            <a:endParaRPr lang="en-US" sz="2800" dirty="0"/>
          </a:p>
        </p:txBody>
      </p:sp>
      <p:sp>
        <p:nvSpPr>
          <p:cNvPr id="4" name="Slide Number Placeholder 3"/>
          <p:cNvSpPr>
            <a:spLocks noGrp="1"/>
          </p:cNvSpPr>
          <p:nvPr>
            <p:ph type="sldNum" sz="quarter" idx="12"/>
          </p:nvPr>
        </p:nvSpPr>
        <p:spPr/>
        <p:txBody>
          <a:bodyPr/>
          <a:lstStyle/>
          <a:p>
            <a:fld id="{A8DBA3A1-31BE-45C3-8170-7B3D77EE5BDC}" type="slidenum">
              <a:rPr lang="en-US" smtClean="0"/>
              <a:t>33</a:t>
            </a:fld>
            <a:endParaRPr lang="en-US"/>
          </a:p>
        </p:txBody>
      </p:sp>
    </p:spTree>
    <p:extLst>
      <p:ext uri="{BB962C8B-B14F-4D97-AF65-F5344CB8AC3E}">
        <p14:creationId xmlns:p14="http://schemas.microsoft.com/office/powerpoint/2010/main" val="5342968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447800"/>
          </a:xfrm>
        </p:spPr>
        <p:txBody>
          <a:bodyPr>
            <a:normAutofit fontScale="90000"/>
          </a:bodyPr>
          <a:lstStyle/>
          <a:p>
            <a:pPr algn="l"/>
            <a:r>
              <a:rPr lang="en-US" sz="5300" dirty="0">
                <a:solidFill>
                  <a:schemeClr val="accent1">
                    <a:lumMod val="50000"/>
                  </a:schemeClr>
                </a:solidFill>
              </a:rPr>
              <a:t>FY2018 Proposed </a:t>
            </a:r>
            <a:r>
              <a:rPr lang="en-US" sz="5300" dirty="0" smtClean="0">
                <a:solidFill>
                  <a:schemeClr val="accent1">
                    <a:lumMod val="50000"/>
                  </a:schemeClr>
                </a:solidFill>
              </a:rPr>
              <a:t>Budget</a:t>
            </a:r>
            <a:r>
              <a:rPr lang="en-US" dirty="0" smtClean="0">
                <a:solidFill>
                  <a:srgbClr val="FF0000"/>
                </a:solidFill>
              </a:rPr>
              <a:t/>
            </a:r>
            <a:br>
              <a:rPr lang="en-US" dirty="0" smtClean="0">
                <a:solidFill>
                  <a:srgbClr val="FF0000"/>
                </a:solidFill>
              </a:rPr>
            </a:br>
            <a:r>
              <a:rPr lang="en-US" sz="2700" b="1" dirty="0" smtClean="0">
                <a:solidFill>
                  <a:schemeClr val="accent1">
                    <a:lumMod val="50000"/>
                  </a:schemeClr>
                </a:solidFill>
                <a:effectLst/>
              </a:rPr>
              <a:t>Option - level funding for schools and public safety.</a:t>
            </a:r>
            <a:endParaRPr lang="en-US" sz="2700" b="1" dirty="0">
              <a:solidFill>
                <a:schemeClr val="accent1">
                  <a:lumMod val="50000"/>
                </a:schemeClr>
              </a:solidFill>
              <a:effectLst/>
            </a:endParaRPr>
          </a:p>
        </p:txBody>
      </p:sp>
      <p:sp>
        <p:nvSpPr>
          <p:cNvPr id="3" name="Content Placeholder 2"/>
          <p:cNvSpPr>
            <a:spLocks noGrp="1"/>
          </p:cNvSpPr>
          <p:nvPr>
            <p:ph idx="1"/>
          </p:nvPr>
        </p:nvSpPr>
        <p:spPr>
          <a:xfrm>
            <a:off x="457200" y="1600200"/>
            <a:ext cx="8229600" cy="4724400"/>
          </a:xfrm>
        </p:spPr>
        <p:txBody>
          <a:bodyPr>
            <a:noAutofit/>
          </a:bodyPr>
          <a:lstStyle/>
          <a:p>
            <a:r>
              <a:rPr lang="en-US" dirty="0" smtClean="0">
                <a:solidFill>
                  <a:schemeClr val="tx1"/>
                </a:solidFill>
                <a:latin typeface="+mn-lt"/>
              </a:rPr>
              <a:t>To provide level funding for schools and public safety, additional revenue or reductions will be needed as follows:</a:t>
            </a:r>
          </a:p>
          <a:p>
            <a:r>
              <a:rPr lang="en-US" dirty="0" smtClean="0">
                <a:solidFill>
                  <a:schemeClr val="tx1"/>
                </a:solidFill>
                <a:latin typeface="+mn-lt"/>
              </a:rPr>
              <a:t>Schools – FY17 approved $6,437,654</a:t>
            </a:r>
          </a:p>
          <a:p>
            <a:pPr marL="114300" indent="0">
              <a:buNone/>
            </a:pPr>
            <a:r>
              <a:rPr lang="en-US" dirty="0" smtClean="0">
                <a:solidFill>
                  <a:schemeClr val="tx1"/>
                </a:solidFill>
                <a:latin typeface="+mn-lt"/>
              </a:rPr>
              <a:t>                     </a:t>
            </a:r>
            <a:r>
              <a:rPr lang="en-US" u="sng" dirty="0" smtClean="0">
                <a:solidFill>
                  <a:schemeClr val="tx1"/>
                </a:solidFill>
                <a:latin typeface="+mn-lt"/>
              </a:rPr>
              <a:t>FY18 proposed $6,177,538</a:t>
            </a:r>
          </a:p>
          <a:p>
            <a:pPr marL="114300" indent="0">
              <a:buNone/>
            </a:pPr>
            <a:r>
              <a:rPr lang="en-US" dirty="0" smtClean="0">
                <a:solidFill>
                  <a:schemeClr val="tx1"/>
                </a:solidFill>
                <a:latin typeface="+mn-lt"/>
              </a:rPr>
              <a:t>                     Difference          $   260,116</a:t>
            </a:r>
          </a:p>
          <a:p>
            <a:pPr marL="114300" indent="0">
              <a:buNone/>
            </a:pPr>
            <a:r>
              <a:rPr lang="en-US" dirty="0">
                <a:solidFill>
                  <a:schemeClr val="tx1"/>
                </a:solidFill>
                <a:latin typeface="+mn-lt"/>
              </a:rPr>
              <a:t>	</a:t>
            </a:r>
            <a:r>
              <a:rPr lang="en-US" dirty="0" smtClean="0">
                <a:solidFill>
                  <a:schemeClr val="tx1"/>
                </a:solidFill>
                <a:latin typeface="+mn-lt"/>
              </a:rPr>
              <a:t>	</a:t>
            </a:r>
            <a:r>
              <a:rPr lang="en-US" u="sng" dirty="0" smtClean="0">
                <a:solidFill>
                  <a:schemeClr val="tx1"/>
                </a:solidFill>
                <a:latin typeface="+mn-lt"/>
              </a:rPr>
              <a:t>+ E-rate	   $     17,540</a:t>
            </a:r>
            <a:endParaRPr lang="en-US" dirty="0" smtClean="0">
              <a:solidFill>
                <a:schemeClr val="tx1"/>
              </a:solidFill>
              <a:latin typeface="+mn-lt"/>
            </a:endParaRPr>
          </a:p>
          <a:p>
            <a:pPr marL="114300" indent="0">
              <a:buNone/>
            </a:pPr>
            <a:r>
              <a:rPr lang="en-US" dirty="0" smtClean="0">
                <a:solidFill>
                  <a:schemeClr val="tx1"/>
                </a:solidFill>
                <a:latin typeface="+mn-lt"/>
              </a:rPr>
              <a:t>	</a:t>
            </a:r>
            <a:r>
              <a:rPr lang="en-US" b="1" dirty="0">
                <a:solidFill>
                  <a:schemeClr val="tx1"/>
                </a:solidFill>
                <a:latin typeface="+mn-lt"/>
              </a:rPr>
              <a:t> </a:t>
            </a:r>
            <a:r>
              <a:rPr lang="en-US" b="1" dirty="0" smtClean="0">
                <a:solidFill>
                  <a:schemeClr val="tx1"/>
                </a:solidFill>
                <a:latin typeface="+mn-lt"/>
              </a:rPr>
              <a:t>          Sub-Total	   $   277,656</a:t>
            </a:r>
            <a:r>
              <a:rPr lang="en-US" dirty="0" smtClean="0">
                <a:solidFill>
                  <a:schemeClr val="tx1"/>
                </a:solidFill>
                <a:latin typeface="+mn-lt"/>
              </a:rPr>
              <a:t>	</a:t>
            </a:r>
          </a:p>
          <a:p>
            <a:pPr marL="777240" lvl="2" indent="0">
              <a:buNone/>
            </a:pPr>
            <a:r>
              <a:rPr lang="en-US" sz="2400" dirty="0" smtClean="0">
                <a:solidFill>
                  <a:schemeClr val="tx1"/>
                </a:solidFill>
                <a:latin typeface="+mn-lt"/>
              </a:rPr>
              <a:t>            </a:t>
            </a:r>
            <a:r>
              <a:rPr lang="en-US" sz="2400" u="sng" dirty="0" smtClean="0">
                <a:solidFill>
                  <a:schemeClr val="tx1"/>
                </a:solidFill>
                <a:latin typeface="+mn-lt"/>
              </a:rPr>
              <a:t>Public Safety      $   117,824</a:t>
            </a:r>
            <a:r>
              <a:rPr lang="en-US" sz="2400" dirty="0" smtClean="0">
                <a:solidFill>
                  <a:schemeClr val="tx1"/>
                </a:solidFill>
                <a:latin typeface="+mn-lt"/>
              </a:rPr>
              <a:t>	</a:t>
            </a:r>
            <a:endParaRPr lang="en-US" sz="2400" u="sng" dirty="0" smtClean="0">
              <a:solidFill>
                <a:schemeClr val="tx1"/>
              </a:solidFill>
              <a:latin typeface="+mn-lt"/>
            </a:endParaRPr>
          </a:p>
          <a:p>
            <a:endParaRPr lang="en-US" u="sng" dirty="0">
              <a:solidFill>
                <a:schemeClr val="tx1"/>
              </a:solidFill>
              <a:latin typeface="+mn-lt"/>
            </a:endParaRPr>
          </a:p>
          <a:p>
            <a:r>
              <a:rPr lang="en-US" dirty="0" smtClean="0">
                <a:solidFill>
                  <a:schemeClr val="tx1"/>
                </a:solidFill>
                <a:latin typeface="+mn-lt"/>
              </a:rPr>
              <a:t>	           </a:t>
            </a:r>
            <a:r>
              <a:rPr lang="en-US" b="1" dirty="0" smtClean="0">
                <a:solidFill>
                  <a:schemeClr val="tx1"/>
                </a:solidFill>
                <a:latin typeface="+mn-lt"/>
              </a:rPr>
              <a:t>Total	               $   395,480</a:t>
            </a:r>
          </a:p>
        </p:txBody>
      </p:sp>
      <p:sp>
        <p:nvSpPr>
          <p:cNvPr id="4" name="Slide Number Placeholder 3"/>
          <p:cNvSpPr>
            <a:spLocks noGrp="1"/>
          </p:cNvSpPr>
          <p:nvPr>
            <p:ph type="sldNum" sz="quarter" idx="12"/>
          </p:nvPr>
        </p:nvSpPr>
        <p:spPr/>
        <p:txBody>
          <a:bodyPr/>
          <a:lstStyle/>
          <a:p>
            <a:fld id="{A8DBA3A1-31BE-45C3-8170-7B3D77EE5BDC}" type="slidenum">
              <a:rPr lang="en-US" smtClean="0"/>
              <a:t>34</a:t>
            </a:fld>
            <a:endParaRPr lang="en-US"/>
          </a:p>
        </p:txBody>
      </p:sp>
    </p:spTree>
    <p:extLst>
      <p:ext uri="{BB962C8B-B14F-4D97-AF65-F5344CB8AC3E}">
        <p14:creationId xmlns:p14="http://schemas.microsoft.com/office/powerpoint/2010/main" val="5038422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620000" cy="2286000"/>
          </a:xfrm>
        </p:spPr>
        <p:txBody>
          <a:bodyPr>
            <a:normAutofit fontScale="90000"/>
          </a:bodyPr>
          <a:lstStyle/>
          <a:p>
            <a:pPr algn="l"/>
            <a:r>
              <a:rPr lang="en-US" sz="5300" dirty="0">
                <a:solidFill>
                  <a:schemeClr val="accent1">
                    <a:lumMod val="50000"/>
                  </a:schemeClr>
                </a:solidFill>
              </a:rPr>
              <a:t>FY2018 Proposed </a:t>
            </a:r>
            <a:r>
              <a:rPr lang="en-US" sz="5300" dirty="0" smtClean="0">
                <a:solidFill>
                  <a:schemeClr val="accent1">
                    <a:lumMod val="50000"/>
                  </a:schemeClr>
                </a:solidFill>
              </a:rPr>
              <a:t>Budget</a:t>
            </a:r>
            <a:r>
              <a:rPr lang="en-US" dirty="0" smtClean="0">
                <a:solidFill>
                  <a:schemeClr val="accent1">
                    <a:lumMod val="50000"/>
                  </a:schemeClr>
                </a:solidFill>
              </a:rPr>
              <a:t/>
            </a:r>
            <a:br>
              <a:rPr lang="en-US" dirty="0" smtClean="0">
                <a:solidFill>
                  <a:schemeClr val="accent1">
                    <a:lumMod val="50000"/>
                  </a:schemeClr>
                </a:solidFill>
              </a:rPr>
            </a:br>
            <a:r>
              <a:rPr lang="en-US" sz="2700" b="1" dirty="0" smtClean="0">
                <a:solidFill>
                  <a:schemeClr val="accent1">
                    <a:lumMod val="50000"/>
                  </a:schemeClr>
                </a:solidFill>
                <a:effectLst/>
              </a:rPr>
              <a:t>Option for level funding schools and public safety</a:t>
            </a:r>
            <a:br>
              <a:rPr lang="en-US" sz="2700" b="1" dirty="0" smtClean="0">
                <a:solidFill>
                  <a:schemeClr val="accent1">
                    <a:lumMod val="50000"/>
                  </a:schemeClr>
                </a:solidFill>
                <a:effectLst/>
              </a:rPr>
            </a:br>
            <a:endParaRPr lang="en-US" sz="2700" b="1" dirty="0">
              <a:solidFill>
                <a:schemeClr val="accent1">
                  <a:lumMod val="50000"/>
                </a:schemeClr>
              </a:solidFill>
              <a:effectLst/>
            </a:endParaRPr>
          </a:p>
        </p:txBody>
      </p:sp>
      <p:sp>
        <p:nvSpPr>
          <p:cNvPr id="3" name="Content Placeholder 2"/>
          <p:cNvSpPr>
            <a:spLocks noGrp="1"/>
          </p:cNvSpPr>
          <p:nvPr>
            <p:ph idx="1"/>
          </p:nvPr>
        </p:nvSpPr>
        <p:spPr/>
        <p:txBody>
          <a:bodyPr>
            <a:normAutofit fontScale="85000" lnSpcReduction="20000"/>
          </a:bodyPr>
          <a:lstStyle/>
          <a:p>
            <a:endParaRPr lang="en-US" sz="2800" dirty="0" smtClean="0"/>
          </a:p>
          <a:p>
            <a:r>
              <a:rPr lang="en-US" sz="2800" dirty="0" smtClean="0">
                <a:solidFill>
                  <a:schemeClr val="tx1"/>
                </a:solidFill>
                <a:latin typeface="+mn-lt"/>
              </a:rPr>
              <a:t>Amount needed   		$395,480</a:t>
            </a:r>
          </a:p>
          <a:p>
            <a:endParaRPr lang="en-US" sz="2800" dirty="0">
              <a:solidFill>
                <a:schemeClr val="tx1"/>
              </a:solidFill>
              <a:latin typeface="+mn-lt"/>
            </a:endParaRPr>
          </a:p>
          <a:p>
            <a:r>
              <a:rPr lang="en-US" sz="2800" dirty="0" smtClean="0">
                <a:solidFill>
                  <a:schemeClr val="tx1"/>
                </a:solidFill>
                <a:latin typeface="+mn-lt"/>
              </a:rPr>
              <a:t>Reductions   </a:t>
            </a:r>
          </a:p>
          <a:p>
            <a:pPr marL="114300" indent="0">
              <a:buNone/>
            </a:pPr>
            <a:r>
              <a:rPr lang="en-US" sz="2800" dirty="0">
                <a:solidFill>
                  <a:schemeClr val="tx1"/>
                </a:solidFill>
                <a:latin typeface="+mn-lt"/>
              </a:rPr>
              <a:t>	</a:t>
            </a:r>
            <a:r>
              <a:rPr lang="en-US" sz="2800" dirty="0" smtClean="0">
                <a:solidFill>
                  <a:schemeClr val="tx1"/>
                </a:solidFill>
                <a:latin typeface="+mn-lt"/>
              </a:rPr>
              <a:t>	Senior Program	$177,976</a:t>
            </a:r>
          </a:p>
          <a:p>
            <a:pPr marL="114300" indent="0">
              <a:buNone/>
            </a:pPr>
            <a:r>
              <a:rPr lang="en-US" sz="2800" dirty="0">
                <a:solidFill>
                  <a:schemeClr val="tx1"/>
                </a:solidFill>
                <a:latin typeface="+mn-lt"/>
              </a:rPr>
              <a:t>	</a:t>
            </a:r>
            <a:r>
              <a:rPr lang="en-US" sz="2800" dirty="0" smtClean="0">
                <a:solidFill>
                  <a:schemeClr val="tx1"/>
                </a:solidFill>
                <a:latin typeface="+mn-lt"/>
              </a:rPr>
              <a:t>	Parks &amp; Rec		$95,843</a:t>
            </a:r>
          </a:p>
          <a:p>
            <a:pPr marL="114300" indent="0">
              <a:buNone/>
            </a:pPr>
            <a:r>
              <a:rPr lang="en-US" sz="2800" dirty="0">
                <a:solidFill>
                  <a:schemeClr val="tx1"/>
                </a:solidFill>
                <a:latin typeface="+mn-lt"/>
              </a:rPr>
              <a:t>	</a:t>
            </a:r>
            <a:r>
              <a:rPr lang="en-US" sz="2800" dirty="0" smtClean="0">
                <a:solidFill>
                  <a:schemeClr val="tx1"/>
                </a:solidFill>
                <a:latin typeface="+mn-lt"/>
              </a:rPr>
              <a:t>	Personnel (3)		$156,698</a:t>
            </a:r>
          </a:p>
          <a:p>
            <a:pPr marL="114300" indent="0">
              <a:buNone/>
            </a:pPr>
            <a:r>
              <a:rPr lang="en-US" sz="2800" dirty="0">
                <a:solidFill>
                  <a:schemeClr val="tx1"/>
                </a:solidFill>
                <a:latin typeface="+mn-lt"/>
              </a:rPr>
              <a:t>	</a:t>
            </a:r>
            <a:r>
              <a:rPr lang="en-US" sz="2800" dirty="0" smtClean="0">
                <a:solidFill>
                  <a:schemeClr val="tx1"/>
                </a:solidFill>
                <a:latin typeface="+mn-lt"/>
              </a:rPr>
              <a:t>	Revenue loss		($50,850)</a:t>
            </a:r>
          </a:p>
          <a:p>
            <a:pPr marL="114300" indent="0">
              <a:buNone/>
            </a:pPr>
            <a:r>
              <a:rPr lang="en-US" sz="2800" dirty="0" smtClean="0">
                <a:solidFill>
                  <a:schemeClr val="tx1"/>
                </a:solidFill>
                <a:latin typeface="+mn-lt"/>
              </a:rPr>
              <a:t>		</a:t>
            </a:r>
            <a:r>
              <a:rPr lang="en-US" sz="2800" u="sng" dirty="0" smtClean="0">
                <a:solidFill>
                  <a:schemeClr val="tx1"/>
                </a:solidFill>
                <a:latin typeface="+mn-lt"/>
              </a:rPr>
              <a:t>Other Internal	$15,813</a:t>
            </a:r>
          </a:p>
          <a:p>
            <a:pPr marL="114300" indent="0">
              <a:buNone/>
            </a:pPr>
            <a:endParaRPr lang="en-US" sz="2800" u="sng" dirty="0" smtClean="0">
              <a:solidFill>
                <a:schemeClr val="tx1"/>
              </a:solidFill>
              <a:latin typeface="+mn-lt"/>
            </a:endParaRPr>
          </a:p>
          <a:p>
            <a:r>
              <a:rPr lang="en-US" sz="2800" dirty="0">
                <a:solidFill>
                  <a:schemeClr val="tx1"/>
                </a:solidFill>
                <a:latin typeface="+mn-lt"/>
              </a:rPr>
              <a:t>	</a:t>
            </a:r>
            <a:r>
              <a:rPr lang="en-US" sz="2800" dirty="0" smtClean="0">
                <a:solidFill>
                  <a:schemeClr val="tx1"/>
                </a:solidFill>
                <a:latin typeface="+mn-lt"/>
              </a:rPr>
              <a:t>	Total			$395,480</a:t>
            </a:r>
          </a:p>
          <a:p>
            <a:pPr marL="114300" indent="0">
              <a:buNone/>
            </a:pPr>
            <a:r>
              <a:rPr lang="en-US" dirty="0"/>
              <a:t>	</a:t>
            </a:r>
            <a:r>
              <a:rPr lang="en-US" dirty="0" smtClean="0"/>
              <a:t>		</a:t>
            </a:r>
            <a:endParaRPr lang="en-US" dirty="0"/>
          </a:p>
        </p:txBody>
      </p:sp>
      <p:sp>
        <p:nvSpPr>
          <p:cNvPr id="4" name="Slide Number Placeholder 3"/>
          <p:cNvSpPr>
            <a:spLocks noGrp="1"/>
          </p:cNvSpPr>
          <p:nvPr>
            <p:ph type="sldNum" sz="quarter" idx="12"/>
          </p:nvPr>
        </p:nvSpPr>
        <p:spPr/>
        <p:txBody>
          <a:bodyPr/>
          <a:lstStyle/>
          <a:p>
            <a:fld id="{A8DBA3A1-31BE-45C3-8170-7B3D77EE5BDC}" type="slidenum">
              <a:rPr lang="en-US" smtClean="0"/>
              <a:t>35</a:t>
            </a:fld>
            <a:endParaRPr lang="en-US"/>
          </a:p>
        </p:txBody>
      </p:sp>
    </p:spTree>
    <p:extLst>
      <p:ext uri="{BB962C8B-B14F-4D97-AF65-F5344CB8AC3E}">
        <p14:creationId xmlns:p14="http://schemas.microsoft.com/office/powerpoint/2010/main" val="32727632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800" dirty="0" smtClean="0">
                <a:solidFill>
                  <a:schemeClr val="accent1">
                    <a:lumMod val="50000"/>
                  </a:schemeClr>
                </a:solidFill>
              </a:rPr>
              <a:t>FY2018 Proposed Budget</a:t>
            </a:r>
            <a:r>
              <a:rPr lang="en-US" dirty="0" smtClean="0"/>
              <a:t>	</a:t>
            </a:r>
            <a:endParaRPr lang="en-US" dirty="0"/>
          </a:p>
        </p:txBody>
      </p:sp>
      <p:sp>
        <p:nvSpPr>
          <p:cNvPr id="3" name="Content Placeholder 2"/>
          <p:cNvSpPr>
            <a:spLocks noGrp="1"/>
          </p:cNvSpPr>
          <p:nvPr>
            <p:ph idx="1"/>
          </p:nvPr>
        </p:nvSpPr>
        <p:spPr>
          <a:xfrm>
            <a:off x="533400" y="1676400"/>
            <a:ext cx="8229600" cy="4754563"/>
          </a:xfrm>
        </p:spPr>
        <p:txBody>
          <a:bodyPr>
            <a:normAutofit fontScale="92500" lnSpcReduction="10000"/>
          </a:bodyPr>
          <a:lstStyle/>
          <a:p>
            <a:pPr marL="0" indent="0">
              <a:buNone/>
            </a:pPr>
            <a:r>
              <a:rPr lang="en-US" sz="3000" b="1" dirty="0" smtClean="0">
                <a:solidFill>
                  <a:schemeClr val="accent1">
                    <a:lumMod val="50000"/>
                  </a:schemeClr>
                </a:solidFill>
                <a:latin typeface="+mn-lt"/>
              </a:rPr>
              <a:t>Capital (equipment, vehicles, projects, etc.)</a:t>
            </a:r>
          </a:p>
          <a:p>
            <a:endParaRPr lang="en-US" sz="2600" dirty="0" smtClean="0">
              <a:solidFill>
                <a:schemeClr val="tx1"/>
              </a:solidFill>
              <a:latin typeface="+mn-lt"/>
            </a:endParaRPr>
          </a:p>
          <a:p>
            <a:r>
              <a:rPr lang="en-US" sz="2600" dirty="0" smtClean="0">
                <a:solidFill>
                  <a:schemeClr val="tx1"/>
                </a:solidFill>
                <a:latin typeface="+mn-lt"/>
              </a:rPr>
              <a:t>Funding of Capital Reserve (16 Fund)  in the amount of $1,100,638 is proposed;  of this amount, $354,439 is required for debt service and the balance of $746,199 will be assigned to capital purchases on a prioritized basis  by the capital review committee.  This amount funds 56% of the capital (non-enterprise) fund requests of </a:t>
            </a:r>
            <a:r>
              <a:rPr lang="en-US" sz="2600" dirty="0">
                <a:solidFill>
                  <a:schemeClr val="tx1"/>
                </a:solidFill>
                <a:latin typeface="+mn-lt"/>
              </a:rPr>
              <a:t>$</a:t>
            </a:r>
            <a:r>
              <a:rPr lang="en-US" sz="2600" dirty="0" smtClean="0">
                <a:solidFill>
                  <a:schemeClr val="tx1"/>
                </a:solidFill>
                <a:latin typeface="+mn-lt"/>
              </a:rPr>
              <a:t>1,332,148.  Additional revenue (approx. $100,000) from the proposed Meals Tax increase goes toward capital. Capital is funded through Meals Tax Fund balance/reserve of $400,000, and Water/Sewer transfer of $700,638. </a:t>
            </a:r>
            <a:endParaRPr lang="en-US" sz="2600" dirty="0">
              <a:solidFill>
                <a:schemeClr val="tx1"/>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36</a:t>
            </a:fld>
            <a:endParaRPr lang="en-US"/>
          </a:p>
        </p:txBody>
      </p:sp>
    </p:spTree>
    <p:extLst>
      <p:ext uri="{BB962C8B-B14F-4D97-AF65-F5344CB8AC3E}">
        <p14:creationId xmlns:p14="http://schemas.microsoft.com/office/powerpoint/2010/main" val="15975536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219200"/>
          </a:xfrm>
        </p:spPr>
        <p:txBody>
          <a:bodyPr>
            <a:normAutofit fontScale="90000"/>
          </a:bodyPr>
          <a:lstStyle/>
          <a:p>
            <a:pPr algn="l"/>
            <a:r>
              <a:rPr lang="en-US" sz="5300" dirty="0" smtClean="0">
                <a:solidFill>
                  <a:schemeClr val="accent1">
                    <a:lumMod val="50000"/>
                  </a:schemeClr>
                </a:solidFill>
              </a:rPr>
              <a:t>Capital – Enterprise Funds</a:t>
            </a:r>
            <a:r>
              <a:rPr lang="en-US" dirty="0" smtClean="0"/>
              <a:t>		</a:t>
            </a:r>
            <a:endParaRPr lang="en-US" dirty="0"/>
          </a:p>
        </p:txBody>
      </p:sp>
      <p:sp>
        <p:nvSpPr>
          <p:cNvPr id="3" name="Content Placeholder 2"/>
          <p:cNvSpPr>
            <a:spLocks noGrp="1"/>
          </p:cNvSpPr>
          <p:nvPr>
            <p:ph idx="1"/>
          </p:nvPr>
        </p:nvSpPr>
        <p:spPr/>
        <p:txBody>
          <a:bodyPr>
            <a:normAutofit/>
          </a:bodyPr>
          <a:lstStyle/>
          <a:p>
            <a:pPr marL="0" indent="0">
              <a:buNone/>
            </a:pPr>
            <a:r>
              <a:rPr lang="en-US" sz="2800" b="1" dirty="0" smtClean="0">
                <a:solidFill>
                  <a:schemeClr val="accent1">
                    <a:lumMod val="50000"/>
                  </a:schemeClr>
                </a:solidFill>
                <a:latin typeface="+mn-lt"/>
              </a:rPr>
              <a:t>Capital (equipment, vehicles, projects, etc.)</a:t>
            </a:r>
          </a:p>
          <a:p>
            <a:endParaRPr lang="en-US" b="1" dirty="0" smtClean="0">
              <a:solidFill>
                <a:schemeClr val="tx1"/>
              </a:solidFill>
              <a:latin typeface="+mn-lt"/>
            </a:endParaRPr>
          </a:p>
          <a:p>
            <a:r>
              <a:rPr lang="en-US" dirty="0" smtClean="0">
                <a:solidFill>
                  <a:schemeClr val="tx1"/>
                </a:solidFill>
                <a:latin typeface="+mn-lt"/>
              </a:rPr>
              <a:t>In the enterprise funds, </a:t>
            </a:r>
            <a:r>
              <a:rPr lang="en-US" dirty="0">
                <a:solidFill>
                  <a:schemeClr val="tx1"/>
                </a:solidFill>
                <a:latin typeface="+mn-lt"/>
              </a:rPr>
              <a:t>$</a:t>
            </a:r>
            <a:r>
              <a:rPr lang="en-US" dirty="0" smtClean="0">
                <a:solidFill>
                  <a:schemeClr val="tx1"/>
                </a:solidFill>
                <a:latin typeface="+mn-lt"/>
              </a:rPr>
              <a:t>2,386,500 </a:t>
            </a:r>
            <a:r>
              <a:rPr lang="en-US" dirty="0">
                <a:solidFill>
                  <a:schemeClr val="tx1"/>
                </a:solidFill>
                <a:latin typeface="+mn-lt"/>
              </a:rPr>
              <a:t>is </a:t>
            </a:r>
            <a:r>
              <a:rPr lang="en-US" dirty="0" smtClean="0">
                <a:solidFill>
                  <a:schemeClr val="tx1"/>
                </a:solidFill>
                <a:latin typeface="+mn-lt"/>
              </a:rPr>
              <a:t>included in the respective fund budgets to address capital and equipment needs. Included in the enterprise funds are Refuse (09), Telecom* (11), Water (12), Sewer (13), and Electric (14). </a:t>
            </a:r>
          </a:p>
          <a:p>
            <a:endParaRPr lang="en-US" sz="2800" dirty="0"/>
          </a:p>
          <a:p>
            <a:pPr marL="114300" indent="0">
              <a:buNone/>
            </a:pPr>
            <a:r>
              <a:rPr lang="en-US" sz="1800" dirty="0" smtClean="0">
                <a:solidFill>
                  <a:schemeClr val="tx1"/>
                </a:solidFill>
                <a:latin typeface="+mn-lt"/>
              </a:rPr>
              <a:t>* Through the City’s annual audit process, Telecom is not identified as a separate enterprise fund although for internal City budgeting and tracking purposes it is considered and programmed as such.</a:t>
            </a:r>
            <a:endParaRPr lang="en-US" sz="1800" dirty="0">
              <a:solidFill>
                <a:schemeClr val="tx1"/>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37</a:t>
            </a:fld>
            <a:endParaRPr lang="en-US"/>
          </a:p>
        </p:txBody>
      </p:sp>
    </p:spTree>
    <p:extLst>
      <p:ext uri="{BB962C8B-B14F-4D97-AF65-F5344CB8AC3E}">
        <p14:creationId xmlns:p14="http://schemas.microsoft.com/office/powerpoint/2010/main" val="31141329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620000" cy="1371600"/>
          </a:xfrm>
        </p:spPr>
        <p:txBody>
          <a:bodyPr>
            <a:normAutofit fontScale="90000"/>
          </a:bodyPr>
          <a:lstStyle/>
          <a:p>
            <a:pPr algn="l"/>
            <a:r>
              <a:rPr lang="en-US" sz="5300" dirty="0" smtClean="0">
                <a:solidFill>
                  <a:schemeClr val="accent1">
                    <a:lumMod val="50000"/>
                  </a:schemeClr>
                </a:solidFill>
              </a:rPr>
              <a:t>FY2018 Proposed Budget   </a:t>
            </a:r>
            <a:r>
              <a:rPr lang="en-US" dirty="0" smtClean="0"/>
              <a:t>		</a:t>
            </a:r>
            <a:endParaRPr lang="en-US" dirty="0"/>
          </a:p>
        </p:txBody>
      </p:sp>
      <p:sp>
        <p:nvSpPr>
          <p:cNvPr id="3" name="Content Placeholder 2"/>
          <p:cNvSpPr>
            <a:spLocks noGrp="1"/>
          </p:cNvSpPr>
          <p:nvPr>
            <p:ph idx="1"/>
          </p:nvPr>
        </p:nvSpPr>
        <p:spPr/>
        <p:txBody>
          <a:bodyPr>
            <a:normAutofit/>
          </a:bodyPr>
          <a:lstStyle/>
          <a:p>
            <a:pPr marL="0" indent="0">
              <a:buNone/>
            </a:pPr>
            <a:r>
              <a:rPr lang="en-US" sz="2800" b="1" dirty="0" smtClean="0">
                <a:solidFill>
                  <a:schemeClr val="accent1">
                    <a:lumMod val="50000"/>
                  </a:schemeClr>
                </a:solidFill>
                <a:latin typeface="+mn-lt"/>
              </a:rPr>
              <a:t>Refuse</a:t>
            </a:r>
          </a:p>
          <a:p>
            <a:pPr marL="0" indent="0">
              <a:buNone/>
            </a:pPr>
            <a:endParaRPr lang="en-US" dirty="0" smtClean="0">
              <a:solidFill>
                <a:schemeClr val="tx1"/>
              </a:solidFill>
              <a:latin typeface="+mn-lt"/>
            </a:endParaRPr>
          </a:p>
          <a:p>
            <a:pPr marL="0" indent="0">
              <a:buNone/>
            </a:pPr>
            <a:r>
              <a:rPr lang="en-US" dirty="0" smtClean="0">
                <a:solidFill>
                  <a:schemeClr val="tx1"/>
                </a:solidFill>
                <a:latin typeface="+mn-lt"/>
              </a:rPr>
              <a:t>No </a:t>
            </a:r>
            <a:r>
              <a:rPr lang="en-US" dirty="0">
                <a:solidFill>
                  <a:schemeClr val="tx1"/>
                </a:solidFill>
                <a:latin typeface="+mn-lt"/>
              </a:rPr>
              <a:t>significant changes in Refuse are projected for </a:t>
            </a:r>
            <a:r>
              <a:rPr lang="en-US" dirty="0" smtClean="0">
                <a:solidFill>
                  <a:schemeClr val="tx1"/>
                </a:solidFill>
                <a:latin typeface="+mn-lt"/>
              </a:rPr>
              <a:t>FY18 </a:t>
            </a:r>
            <a:r>
              <a:rPr lang="en-US" dirty="0">
                <a:solidFill>
                  <a:schemeClr val="tx1"/>
                </a:solidFill>
                <a:latin typeface="+mn-lt"/>
              </a:rPr>
              <a:t>compared to </a:t>
            </a:r>
            <a:r>
              <a:rPr lang="en-US" dirty="0" smtClean="0">
                <a:solidFill>
                  <a:schemeClr val="tx1"/>
                </a:solidFill>
                <a:latin typeface="+mn-lt"/>
              </a:rPr>
              <a:t>FY17 with the exception of major funding to begin addressing remediation of the solvent disposal areas used at the landfill many years ago.  Work is required by DEQ and project estimates are in the $1M range.  </a:t>
            </a:r>
            <a:r>
              <a:rPr lang="en-US" dirty="0">
                <a:solidFill>
                  <a:schemeClr val="tx1"/>
                </a:solidFill>
                <a:latin typeface="+mn-lt"/>
              </a:rPr>
              <a:t>Monthly collection fees are </a:t>
            </a:r>
            <a:r>
              <a:rPr lang="en-US" dirty="0" smtClean="0">
                <a:solidFill>
                  <a:schemeClr val="tx1"/>
                </a:solidFill>
                <a:latin typeface="+mn-lt"/>
              </a:rPr>
              <a:t>currently sufficient </a:t>
            </a:r>
            <a:r>
              <a:rPr lang="en-US" dirty="0">
                <a:solidFill>
                  <a:schemeClr val="tx1"/>
                </a:solidFill>
                <a:latin typeface="+mn-lt"/>
              </a:rPr>
              <a:t>to continue recovering costs for collection, disposal, capital, </a:t>
            </a:r>
            <a:r>
              <a:rPr lang="en-US" dirty="0" smtClean="0">
                <a:solidFill>
                  <a:schemeClr val="tx1"/>
                </a:solidFill>
                <a:latin typeface="+mn-lt"/>
              </a:rPr>
              <a:t>routine landfill </a:t>
            </a:r>
            <a:r>
              <a:rPr lang="en-US" dirty="0">
                <a:solidFill>
                  <a:schemeClr val="tx1"/>
                </a:solidFill>
                <a:latin typeface="+mn-lt"/>
              </a:rPr>
              <a:t>maintenance, and overhead.</a:t>
            </a:r>
          </a:p>
          <a:p>
            <a:pPr marL="0" indent="0">
              <a:buNone/>
            </a:pPr>
            <a:endParaRPr lang="en-US" sz="2600" b="1" dirty="0" smtClean="0"/>
          </a:p>
        </p:txBody>
      </p:sp>
      <p:sp>
        <p:nvSpPr>
          <p:cNvPr id="4" name="Slide Number Placeholder 3"/>
          <p:cNvSpPr>
            <a:spLocks noGrp="1"/>
          </p:cNvSpPr>
          <p:nvPr>
            <p:ph type="sldNum" sz="quarter" idx="12"/>
          </p:nvPr>
        </p:nvSpPr>
        <p:spPr/>
        <p:txBody>
          <a:bodyPr/>
          <a:lstStyle/>
          <a:p>
            <a:fld id="{A8DBA3A1-31BE-45C3-8170-7B3D77EE5BDC}" type="slidenum">
              <a:rPr lang="en-US" smtClean="0"/>
              <a:t>38</a:t>
            </a:fld>
            <a:endParaRPr lang="en-US"/>
          </a:p>
        </p:txBody>
      </p:sp>
    </p:spTree>
    <p:extLst>
      <p:ext uri="{BB962C8B-B14F-4D97-AF65-F5344CB8AC3E}">
        <p14:creationId xmlns:p14="http://schemas.microsoft.com/office/powerpoint/2010/main" val="29622704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620000" cy="1447800"/>
          </a:xfrm>
        </p:spPr>
        <p:txBody>
          <a:bodyPr>
            <a:normAutofit fontScale="90000"/>
          </a:bodyPr>
          <a:lstStyle/>
          <a:p>
            <a:pPr algn="l"/>
            <a:r>
              <a:rPr lang="en-US" sz="5300" dirty="0" smtClean="0">
                <a:solidFill>
                  <a:schemeClr val="accent1">
                    <a:lumMod val="50000"/>
                  </a:schemeClr>
                </a:solidFill>
              </a:rPr>
              <a:t>FY2018 Proposed Budget   </a:t>
            </a:r>
            <a:r>
              <a:rPr lang="en-US"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p:txBody>
          <a:bodyPr>
            <a:normAutofit/>
          </a:bodyPr>
          <a:lstStyle/>
          <a:p>
            <a:pPr marL="0" indent="0">
              <a:buNone/>
            </a:pPr>
            <a:r>
              <a:rPr lang="en-US" sz="2800" b="1" dirty="0" smtClean="0">
                <a:solidFill>
                  <a:schemeClr val="accent1">
                    <a:lumMod val="50000"/>
                  </a:schemeClr>
                </a:solidFill>
                <a:latin typeface="+mn-lt"/>
              </a:rPr>
              <a:t>Telecommunications</a:t>
            </a:r>
          </a:p>
          <a:p>
            <a:pPr marL="0" indent="0">
              <a:buNone/>
            </a:pPr>
            <a:endParaRPr lang="en-US" dirty="0" smtClean="0">
              <a:solidFill>
                <a:schemeClr val="tx1"/>
              </a:solidFill>
              <a:latin typeface="+mn-lt"/>
            </a:endParaRPr>
          </a:p>
          <a:p>
            <a:pPr marL="0" indent="0">
              <a:buNone/>
            </a:pPr>
            <a:r>
              <a:rPr lang="en-US" dirty="0" smtClean="0">
                <a:solidFill>
                  <a:schemeClr val="tx1"/>
                </a:solidFill>
                <a:latin typeface="+mn-lt"/>
              </a:rPr>
              <a:t>The projected FY18 Telecom budget is $1,772,761 and  projections continue to show revenue exceeding expenses, even with the addition of one employee, transfer to General Fund of $162,540 (for School E-rate costs), and $34,525 under a cost allocation analysis.  $300,000 is included for a continuation of system upgrades and expansion to additional customers.</a:t>
            </a:r>
            <a:endParaRPr lang="en-US" dirty="0">
              <a:solidFill>
                <a:schemeClr val="tx1"/>
              </a:solidFill>
              <a:latin typeface="+mn-lt"/>
            </a:endParaRPr>
          </a:p>
          <a:p>
            <a:pPr marL="0" indent="0">
              <a:buNone/>
            </a:pPr>
            <a:endParaRPr lang="en-US" sz="2600" b="1" dirty="0" smtClean="0"/>
          </a:p>
        </p:txBody>
      </p:sp>
      <p:sp>
        <p:nvSpPr>
          <p:cNvPr id="4" name="Slide Number Placeholder 3"/>
          <p:cNvSpPr>
            <a:spLocks noGrp="1"/>
          </p:cNvSpPr>
          <p:nvPr>
            <p:ph type="sldNum" sz="quarter" idx="12"/>
          </p:nvPr>
        </p:nvSpPr>
        <p:spPr/>
        <p:txBody>
          <a:bodyPr/>
          <a:lstStyle/>
          <a:p>
            <a:fld id="{A8DBA3A1-31BE-45C3-8170-7B3D77EE5BDC}" type="slidenum">
              <a:rPr lang="en-US" smtClean="0"/>
              <a:t>39</a:t>
            </a:fld>
            <a:endParaRPr lang="en-US"/>
          </a:p>
        </p:txBody>
      </p:sp>
    </p:spTree>
    <p:extLst>
      <p:ext uri="{BB962C8B-B14F-4D97-AF65-F5344CB8AC3E}">
        <p14:creationId xmlns:p14="http://schemas.microsoft.com/office/powerpoint/2010/main" val="2502400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961244"/>
            <a:ext cx="7848600" cy="4474558"/>
          </a:xfrm>
          <a:prstGeom prst="rect">
            <a:avLst/>
          </a:prstGeom>
        </p:spPr>
        <p:txBody>
          <a:bodyPr wrap="square">
            <a:spAutoFit/>
          </a:bodyPr>
          <a:lstStyle/>
          <a:p>
            <a:pPr>
              <a:lnSpc>
                <a:spcPct val="80000"/>
              </a:lnSpc>
              <a:spcBef>
                <a:spcPts val="528"/>
              </a:spcBef>
            </a:pPr>
            <a:endParaRPr lang="en-US" sz="2200" dirty="0" smtClean="0"/>
          </a:p>
          <a:p>
            <a:pPr>
              <a:spcBef>
                <a:spcPts val="528"/>
              </a:spcBef>
            </a:pPr>
            <a:r>
              <a:rPr lang="en-US" sz="1400" dirty="0" smtClean="0"/>
              <a:t>As has been stated in prior budget messages, the budget is the City’s annual </a:t>
            </a:r>
            <a:r>
              <a:rPr lang="en-US" sz="1400" dirty="0"/>
              <a:t>financial plan </a:t>
            </a:r>
            <a:r>
              <a:rPr lang="en-US" sz="1400" dirty="0" smtClean="0"/>
              <a:t>and is the opportunity to blend Council’s strategic planning with what the citizens of Martinsville want and expect, and ultimately with the allocation of resources to turn that plan into reality.</a:t>
            </a:r>
          </a:p>
          <a:p>
            <a:pPr>
              <a:spcBef>
                <a:spcPts val="528"/>
              </a:spcBef>
            </a:pPr>
            <a:endParaRPr lang="en-US" sz="1400" dirty="0"/>
          </a:p>
          <a:p>
            <a:pPr>
              <a:spcBef>
                <a:spcPts val="528"/>
              </a:spcBef>
            </a:pPr>
            <a:r>
              <a:rPr lang="en-US" sz="1400" dirty="0" smtClean="0"/>
              <a:t>The budget process is a unique </a:t>
            </a:r>
            <a:r>
              <a:rPr lang="en-US" sz="1400" dirty="0"/>
              <a:t>opportunity for Council, City staff, and citizens to review and shape the direction City government is headed.  </a:t>
            </a:r>
            <a:endParaRPr lang="en-US" sz="1400" dirty="0" smtClean="0"/>
          </a:p>
          <a:p>
            <a:pPr>
              <a:spcBef>
                <a:spcPts val="528"/>
              </a:spcBef>
            </a:pPr>
            <a:endParaRPr lang="en-US" sz="1400" dirty="0" smtClean="0"/>
          </a:p>
          <a:p>
            <a:pPr>
              <a:spcBef>
                <a:spcPts val="528"/>
              </a:spcBef>
            </a:pPr>
            <a:r>
              <a:rPr lang="en-US" sz="1400" dirty="0" smtClean="0"/>
              <a:t>With finite resources, the City’s budget obviously cannot provide everything everyone wants; but year after year, most, if not all, needs are addressed. </a:t>
            </a:r>
          </a:p>
          <a:p>
            <a:pPr>
              <a:spcBef>
                <a:spcPts val="528"/>
              </a:spcBef>
            </a:pPr>
            <a:endParaRPr lang="en-US" sz="1400" dirty="0" smtClean="0"/>
          </a:p>
          <a:p>
            <a:pPr>
              <a:spcBef>
                <a:spcPts val="528"/>
              </a:spcBef>
            </a:pPr>
            <a:r>
              <a:rPr lang="en-US" sz="1400" dirty="0" smtClean="0"/>
              <a:t>As we move through the FY18 budget process, input is essential as efforts are made to create the best financial plan possible to continue moving the City of Martinsville forward into 2018 and beyond.</a:t>
            </a:r>
            <a:endParaRPr lang="en-US" sz="1400" dirty="0"/>
          </a:p>
          <a:p>
            <a:endParaRPr lang="en-US" sz="1400" dirty="0"/>
          </a:p>
          <a:p>
            <a:r>
              <a:rPr lang="en-US" sz="1400" i="1" dirty="0">
                <a:solidFill>
                  <a:schemeClr val="bg1">
                    <a:lumMod val="50000"/>
                  </a:schemeClr>
                </a:solidFill>
                <a:latin typeface="Cambria" panose="02040503050406030204" pitchFamily="18" charset="0"/>
              </a:rPr>
              <a:t>Leon Towarnicki</a:t>
            </a:r>
          </a:p>
          <a:p>
            <a:r>
              <a:rPr lang="en-US" sz="1400" i="1" dirty="0">
                <a:solidFill>
                  <a:schemeClr val="bg1">
                    <a:lumMod val="50000"/>
                  </a:schemeClr>
                </a:solidFill>
                <a:latin typeface="Cambria" panose="02040503050406030204" pitchFamily="18" charset="0"/>
              </a:rPr>
              <a:t>City Manager</a:t>
            </a:r>
          </a:p>
          <a:p>
            <a:r>
              <a:rPr lang="en-US" sz="1400" i="1" dirty="0">
                <a:solidFill>
                  <a:schemeClr val="bg1">
                    <a:lumMod val="50000"/>
                  </a:schemeClr>
                </a:solidFill>
                <a:latin typeface="Cambria" panose="02040503050406030204" pitchFamily="18" charset="0"/>
              </a:rPr>
              <a:t>April </a:t>
            </a:r>
            <a:r>
              <a:rPr lang="en-US" sz="1400" i="1" dirty="0" smtClean="0">
                <a:solidFill>
                  <a:schemeClr val="bg1">
                    <a:lumMod val="50000"/>
                  </a:schemeClr>
                </a:solidFill>
                <a:latin typeface="Cambria" panose="02040503050406030204" pitchFamily="18" charset="0"/>
              </a:rPr>
              <a:t>11, 2017</a:t>
            </a:r>
            <a:endParaRPr lang="en-US" sz="1400" i="1" dirty="0">
              <a:solidFill>
                <a:schemeClr val="bg1">
                  <a:lumMod val="50000"/>
                </a:schemeClr>
              </a:solidFill>
              <a:latin typeface="Cambria" panose="02040503050406030204" pitchFamily="18" charset="0"/>
            </a:endParaRPr>
          </a:p>
        </p:txBody>
      </p:sp>
      <p:sp>
        <p:nvSpPr>
          <p:cNvPr id="5" name="Slide Number Placeholder 4"/>
          <p:cNvSpPr>
            <a:spLocks noGrp="1"/>
          </p:cNvSpPr>
          <p:nvPr>
            <p:ph type="sldNum" sz="quarter" idx="12"/>
          </p:nvPr>
        </p:nvSpPr>
        <p:spPr/>
        <p:txBody>
          <a:bodyPr/>
          <a:lstStyle/>
          <a:p>
            <a:fld id="{A8DBA3A1-31BE-45C3-8170-7B3D77EE5BDC}" type="slidenum">
              <a:rPr lang="en-US" smtClean="0"/>
              <a:t>4</a:t>
            </a:fld>
            <a:endParaRPr lang="en-US"/>
          </a:p>
        </p:txBody>
      </p:sp>
    </p:spTree>
    <p:extLst>
      <p:ext uri="{BB962C8B-B14F-4D97-AF65-F5344CB8AC3E}">
        <p14:creationId xmlns:p14="http://schemas.microsoft.com/office/powerpoint/2010/main" val="242638977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620000" cy="1371600"/>
          </a:xfrm>
        </p:spPr>
        <p:txBody>
          <a:bodyPr>
            <a:normAutofit fontScale="90000"/>
          </a:bodyPr>
          <a:lstStyle/>
          <a:p>
            <a:r>
              <a:rPr lang="en-US" sz="5300" dirty="0" smtClean="0">
                <a:solidFill>
                  <a:schemeClr val="accent1">
                    <a:lumMod val="50000"/>
                  </a:schemeClr>
                </a:solidFill>
              </a:rPr>
              <a:t>FY2018 Proposed Budget   </a:t>
            </a:r>
            <a:r>
              <a:rPr lang="en-US" dirty="0" smtClean="0"/>
              <a:t>		</a:t>
            </a:r>
            <a:endParaRPr lang="en-US" dirty="0"/>
          </a:p>
        </p:txBody>
      </p:sp>
      <p:sp>
        <p:nvSpPr>
          <p:cNvPr id="3" name="Content Placeholder 2"/>
          <p:cNvSpPr>
            <a:spLocks noGrp="1"/>
          </p:cNvSpPr>
          <p:nvPr>
            <p:ph idx="1"/>
          </p:nvPr>
        </p:nvSpPr>
        <p:spPr>
          <a:xfrm>
            <a:off x="457200" y="1143000"/>
            <a:ext cx="8229600" cy="5257800"/>
          </a:xfrm>
        </p:spPr>
        <p:txBody>
          <a:bodyPr>
            <a:normAutofit fontScale="47500" lnSpcReduction="20000"/>
          </a:bodyPr>
          <a:lstStyle/>
          <a:p>
            <a:pPr marL="0" indent="0">
              <a:buNone/>
            </a:pPr>
            <a:r>
              <a:rPr lang="en-US" sz="5100" b="1" dirty="0" smtClean="0">
                <a:solidFill>
                  <a:schemeClr val="accent1">
                    <a:lumMod val="50000"/>
                  </a:schemeClr>
                </a:solidFill>
                <a:latin typeface="+mn-lt"/>
              </a:rPr>
              <a:t>Water/Sewer</a:t>
            </a:r>
            <a:endParaRPr lang="en-US" sz="2600" b="1" dirty="0" smtClean="0"/>
          </a:p>
          <a:p>
            <a:r>
              <a:rPr lang="en-US" sz="4600" dirty="0">
                <a:solidFill>
                  <a:schemeClr val="tx1"/>
                </a:solidFill>
                <a:latin typeface="+mn-lt"/>
              </a:rPr>
              <a:t>Although separate funds, for purposes of this discussion water and sewer are being considered together due to the combined assets for the revenue bond related to the Virginia Resource Authority loan for the sewer interceptor project.   The FY15 audit </a:t>
            </a:r>
            <a:r>
              <a:rPr lang="en-US" sz="4600" dirty="0" smtClean="0">
                <a:solidFill>
                  <a:schemeClr val="tx1"/>
                </a:solidFill>
                <a:latin typeface="+mn-lt"/>
              </a:rPr>
              <a:t>showed </a:t>
            </a:r>
            <a:r>
              <a:rPr lang="en-US" sz="4600" dirty="0">
                <a:solidFill>
                  <a:schemeClr val="tx1"/>
                </a:solidFill>
                <a:latin typeface="+mn-lt"/>
              </a:rPr>
              <a:t>cash/cash equivalents for water and sewer of $</a:t>
            </a:r>
            <a:r>
              <a:rPr lang="en-US" sz="4600" dirty="0" smtClean="0">
                <a:solidFill>
                  <a:schemeClr val="tx1"/>
                </a:solidFill>
                <a:latin typeface="+mn-lt"/>
              </a:rPr>
              <a:t>856,318 and with no transfers from water/sewer in FY16, the combined reserve grew to $3,592,632, which now exceeds the reserve recommendation. Coupled </a:t>
            </a:r>
            <a:r>
              <a:rPr lang="en-US" sz="4600" dirty="0">
                <a:solidFill>
                  <a:schemeClr val="tx1"/>
                </a:solidFill>
                <a:latin typeface="+mn-lt"/>
              </a:rPr>
              <a:t>with typical under-expenditures of budgeted amounts and conservative estimation of revenue,  </a:t>
            </a:r>
            <a:r>
              <a:rPr lang="en-US" sz="4600" dirty="0" smtClean="0">
                <a:solidFill>
                  <a:schemeClr val="tx1"/>
                </a:solidFill>
                <a:latin typeface="+mn-lt"/>
              </a:rPr>
              <a:t>reserves are expected to grow.  The increase has allowed start-up of an additional Water Resources construction crew that now handles significant maintenance and construction projects in-house, saving considerable costs over contracting.  Additionally as reserves increase, the Water/Sewer funds are better positioned to handle future debt service obligations related to the sewer interceptor project</a:t>
            </a:r>
            <a:r>
              <a:rPr lang="en-US" sz="4000" dirty="0" smtClean="0">
                <a:solidFill>
                  <a:schemeClr val="tx1"/>
                </a:solidFill>
                <a:latin typeface="+mn-lt"/>
              </a:rPr>
              <a:t>.</a:t>
            </a:r>
            <a:endParaRPr lang="en-US" sz="4000" dirty="0">
              <a:solidFill>
                <a:schemeClr val="tx1"/>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40</a:t>
            </a:fld>
            <a:endParaRPr lang="en-US"/>
          </a:p>
        </p:txBody>
      </p:sp>
    </p:spTree>
    <p:extLst>
      <p:ext uri="{BB962C8B-B14F-4D97-AF65-F5344CB8AC3E}">
        <p14:creationId xmlns:p14="http://schemas.microsoft.com/office/powerpoint/2010/main" val="13270725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620000" cy="1447800"/>
          </a:xfrm>
        </p:spPr>
        <p:txBody>
          <a:bodyPr>
            <a:normAutofit fontScale="90000"/>
          </a:bodyPr>
          <a:lstStyle/>
          <a:p>
            <a:pPr algn="l"/>
            <a:r>
              <a:rPr lang="en-US" sz="5300" dirty="0" smtClean="0">
                <a:solidFill>
                  <a:schemeClr val="accent1">
                    <a:lumMod val="50000"/>
                  </a:schemeClr>
                </a:solidFill>
              </a:rPr>
              <a:t>FY2018 Proposed Budget   </a:t>
            </a:r>
            <a:r>
              <a:rPr lang="en-US" dirty="0" smtClean="0"/>
              <a:t>		</a:t>
            </a:r>
            <a:endParaRPr lang="en-US" dirty="0"/>
          </a:p>
        </p:txBody>
      </p:sp>
      <p:sp>
        <p:nvSpPr>
          <p:cNvPr id="3" name="Content Placeholder 2"/>
          <p:cNvSpPr>
            <a:spLocks noGrp="1"/>
          </p:cNvSpPr>
          <p:nvPr>
            <p:ph idx="1"/>
          </p:nvPr>
        </p:nvSpPr>
        <p:spPr/>
        <p:txBody>
          <a:bodyPr>
            <a:normAutofit/>
          </a:bodyPr>
          <a:lstStyle/>
          <a:p>
            <a:pPr marL="0" indent="0">
              <a:buNone/>
            </a:pPr>
            <a:r>
              <a:rPr lang="en-US" sz="2800" b="1" dirty="0" smtClean="0">
                <a:solidFill>
                  <a:schemeClr val="accent1">
                    <a:lumMod val="50000"/>
                  </a:schemeClr>
                </a:solidFill>
                <a:latin typeface="+mn-lt"/>
              </a:rPr>
              <a:t>Water/Sewer</a:t>
            </a:r>
          </a:p>
          <a:p>
            <a:r>
              <a:rPr lang="en-US" dirty="0" smtClean="0">
                <a:solidFill>
                  <a:schemeClr val="tx1"/>
                </a:solidFill>
                <a:latin typeface="+mn-lt"/>
              </a:rPr>
              <a:t>No rate increases are proposed for FY18</a:t>
            </a:r>
            <a:endParaRPr lang="en-US" dirty="0">
              <a:solidFill>
                <a:schemeClr val="tx1"/>
              </a:solidFill>
              <a:latin typeface="+mn-lt"/>
            </a:endParaRPr>
          </a:p>
          <a:p>
            <a:r>
              <a:rPr lang="en-US" dirty="0" smtClean="0">
                <a:solidFill>
                  <a:schemeClr val="tx1"/>
                </a:solidFill>
                <a:latin typeface="+mn-lt"/>
              </a:rPr>
              <a:t>The Water/Sewer budgets include capital funding to address a storage tank issue, replace a finished water pump, minor repairs to the reservoir dam and parking area, vehicle and equipment replacements, partial funding for sludge dewatering equipment, and continuation of work to reduce inflow/infiltration</a:t>
            </a:r>
            <a:r>
              <a:rPr lang="en-US" sz="2800" dirty="0" smtClean="0"/>
              <a:t>.</a:t>
            </a:r>
            <a:endParaRPr lang="en-US" sz="2800" dirty="0"/>
          </a:p>
          <a:p>
            <a:pPr marL="0" indent="0">
              <a:buNone/>
            </a:pPr>
            <a:endParaRPr lang="en-US" sz="2600" b="1" dirty="0" smtClean="0"/>
          </a:p>
        </p:txBody>
      </p:sp>
      <p:sp>
        <p:nvSpPr>
          <p:cNvPr id="4" name="Slide Number Placeholder 3"/>
          <p:cNvSpPr>
            <a:spLocks noGrp="1"/>
          </p:cNvSpPr>
          <p:nvPr>
            <p:ph type="sldNum" sz="quarter" idx="12"/>
          </p:nvPr>
        </p:nvSpPr>
        <p:spPr/>
        <p:txBody>
          <a:bodyPr/>
          <a:lstStyle/>
          <a:p>
            <a:fld id="{A8DBA3A1-31BE-45C3-8170-7B3D77EE5BDC}" type="slidenum">
              <a:rPr lang="en-US" smtClean="0"/>
              <a:t>41</a:t>
            </a:fld>
            <a:endParaRPr lang="en-US"/>
          </a:p>
        </p:txBody>
      </p:sp>
    </p:spTree>
    <p:extLst>
      <p:ext uri="{BB962C8B-B14F-4D97-AF65-F5344CB8AC3E}">
        <p14:creationId xmlns:p14="http://schemas.microsoft.com/office/powerpoint/2010/main" val="12186857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15962"/>
          </a:xfrm>
        </p:spPr>
        <p:txBody>
          <a:bodyPr/>
          <a:lstStyle/>
          <a:p>
            <a:pPr algn="l"/>
            <a:r>
              <a:rPr lang="en-US" sz="4800" dirty="0" smtClean="0">
                <a:solidFill>
                  <a:schemeClr val="accent1">
                    <a:lumMod val="50000"/>
                  </a:schemeClr>
                </a:solidFill>
              </a:rPr>
              <a:t>Water/Sewer Projects</a:t>
            </a:r>
            <a:endParaRPr lang="en-US" sz="4800" dirty="0">
              <a:solidFill>
                <a:schemeClr val="accent1">
                  <a:lumMod val="50000"/>
                </a:schemeClr>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78468483"/>
              </p:ext>
            </p:extLst>
          </p:nvPr>
        </p:nvGraphicFramePr>
        <p:xfrm>
          <a:off x="381000" y="990600"/>
          <a:ext cx="7696200" cy="5609340"/>
        </p:xfrm>
        <a:graphic>
          <a:graphicData uri="http://schemas.openxmlformats.org/drawingml/2006/table">
            <a:tbl>
              <a:tblPr>
                <a:tableStyleId>{5C22544A-7EE6-4342-B048-85BDC9FD1C3A}</a:tableStyleId>
              </a:tblPr>
              <a:tblGrid>
                <a:gridCol w="609600"/>
                <a:gridCol w="2514600"/>
                <a:gridCol w="879406"/>
                <a:gridCol w="1160620"/>
                <a:gridCol w="1160374"/>
                <a:gridCol w="1371600"/>
              </a:tblGrid>
              <a:tr h="218282">
                <a:tc>
                  <a:txBody>
                    <a:bodyPr/>
                    <a:lstStyle/>
                    <a:p>
                      <a:pPr algn="l" fontAlgn="t"/>
                      <a:r>
                        <a:rPr lang="en-US" sz="1200" b="1" u="none" strike="noStrike" dirty="0">
                          <a:effectLst/>
                        </a:rPr>
                        <a:t>Year</a:t>
                      </a:r>
                      <a:endParaRPr lang="en-US" sz="1200" b="1" i="0" u="none" strike="noStrike" dirty="0">
                        <a:solidFill>
                          <a:srgbClr val="000000"/>
                        </a:solidFill>
                        <a:effectLst/>
                        <a:latin typeface="Helvetica"/>
                      </a:endParaRPr>
                    </a:p>
                  </a:txBody>
                  <a:tcPr marL="5943" marR="5943" marT="5943" marB="0"/>
                </a:tc>
                <a:tc>
                  <a:txBody>
                    <a:bodyPr/>
                    <a:lstStyle/>
                    <a:p>
                      <a:pPr algn="l" fontAlgn="t"/>
                      <a:r>
                        <a:rPr lang="en-US" sz="1200" b="1" u="none" strike="noStrike">
                          <a:effectLst/>
                        </a:rPr>
                        <a:t>Projects - Water</a:t>
                      </a:r>
                      <a:endParaRPr lang="en-US" sz="1200" b="1" i="0" u="none" strike="noStrike">
                        <a:solidFill>
                          <a:srgbClr val="000000"/>
                        </a:solidFill>
                        <a:effectLst/>
                        <a:latin typeface="Helvetica"/>
                      </a:endParaRPr>
                    </a:p>
                  </a:txBody>
                  <a:tcPr marL="5943" marR="5943" marT="5943" marB="0"/>
                </a:tc>
                <a:tc>
                  <a:txBody>
                    <a:bodyPr/>
                    <a:lstStyle/>
                    <a:p>
                      <a:pPr algn="r" fontAlgn="t"/>
                      <a:r>
                        <a:rPr lang="en-US" sz="1200" b="1" u="none" strike="noStrike">
                          <a:effectLst/>
                        </a:rPr>
                        <a:t>Contractor Price</a:t>
                      </a:r>
                      <a:endParaRPr lang="en-US" sz="1200" b="1" i="0" u="none" strike="noStrike">
                        <a:solidFill>
                          <a:srgbClr val="000000"/>
                        </a:solidFill>
                        <a:effectLst/>
                        <a:latin typeface="Helvetica"/>
                      </a:endParaRPr>
                    </a:p>
                  </a:txBody>
                  <a:tcPr marL="5943" marR="5943" marT="5943" marB="0"/>
                </a:tc>
                <a:tc>
                  <a:txBody>
                    <a:bodyPr/>
                    <a:lstStyle/>
                    <a:p>
                      <a:pPr algn="r" fontAlgn="t"/>
                      <a:r>
                        <a:rPr lang="en-US" sz="1200" b="1" u="none" strike="noStrike">
                          <a:effectLst/>
                        </a:rPr>
                        <a:t>Material Cost</a:t>
                      </a:r>
                      <a:endParaRPr lang="en-US" sz="1200" b="1" i="0" u="none" strike="noStrike">
                        <a:solidFill>
                          <a:srgbClr val="000000"/>
                        </a:solidFill>
                        <a:effectLst/>
                        <a:latin typeface="Helvetica"/>
                      </a:endParaRPr>
                    </a:p>
                  </a:txBody>
                  <a:tcPr marL="5943" marR="5943" marT="5943" marB="0"/>
                </a:tc>
                <a:tc>
                  <a:txBody>
                    <a:bodyPr/>
                    <a:lstStyle/>
                    <a:p>
                      <a:pPr algn="r" fontAlgn="t"/>
                      <a:r>
                        <a:rPr lang="en-US" sz="1200" b="1" u="none" strike="noStrike">
                          <a:effectLst/>
                        </a:rPr>
                        <a:t>Labor</a:t>
                      </a:r>
                      <a:endParaRPr lang="en-US" sz="1200" b="1" i="0" u="none" strike="noStrike">
                        <a:solidFill>
                          <a:srgbClr val="000000"/>
                        </a:solidFill>
                        <a:effectLst/>
                        <a:latin typeface="Helvetica"/>
                      </a:endParaRPr>
                    </a:p>
                  </a:txBody>
                  <a:tcPr marL="5943" marR="5943" marT="5943" marB="0"/>
                </a:tc>
                <a:tc>
                  <a:txBody>
                    <a:bodyPr/>
                    <a:lstStyle/>
                    <a:p>
                      <a:pPr algn="ctr" fontAlgn="t"/>
                      <a:r>
                        <a:rPr lang="en-US" sz="1200" b="1" u="none" strike="noStrike" dirty="0">
                          <a:effectLst/>
                        </a:rPr>
                        <a:t> </a:t>
                      </a:r>
                      <a:endParaRPr lang="en-US" sz="1200" b="1" i="0" u="none" strike="noStrike" dirty="0">
                        <a:solidFill>
                          <a:srgbClr val="000000"/>
                        </a:solidFill>
                        <a:effectLst/>
                        <a:latin typeface="Helvetica"/>
                      </a:endParaRPr>
                    </a:p>
                  </a:txBody>
                  <a:tcPr marL="5943" marR="5943" marT="5943" marB="0"/>
                </a:tc>
              </a:tr>
              <a:tr h="347661">
                <a:tc>
                  <a:txBody>
                    <a:bodyPr/>
                    <a:lstStyle/>
                    <a:p>
                      <a:pPr algn="l" fontAlgn="t"/>
                      <a:r>
                        <a:rPr lang="en-US" sz="1200" u="none" strike="noStrike" dirty="0">
                          <a:effectLst/>
                        </a:rPr>
                        <a:t>2017</a:t>
                      </a:r>
                      <a:endParaRPr lang="en-US" sz="1200" b="1" i="0" u="none" strike="noStrike" dirty="0">
                        <a:solidFill>
                          <a:srgbClr val="000000"/>
                        </a:solidFill>
                        <a:effectLst/>
                        <a:latin typeface="Helvetica"/>
                      </a:endParaRPr>
                    </a:p>
                  </a:txBody>
                  <a:tcPr marL="5943" marR="5943" marT="5943" marB="0"/>
                </a:tc>
                <a:tc>
                  <a:txBody>
                    <a:bodyPr/>
                    <a:lstStyle/>
                    <a:p>
                      <a:pPr algn="l" fontAlgn="t"/>
                      <a:r>
                        <a:rPr lang="en-US" sz="1200" u="none" strike="noStrike">
                          <a:effectLst/>
                        </a:rPr>
                        <a:t>Roselawn 400 ft. 2”</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$25,000.00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$4,000.00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$10,000.00</a:t>
                      </a:r>
                      <a:endParaRPr lang="en-US" sz="1200" b="0" i="0" u="none" strike="noStrike">
                        <a:solidFill>
                          <a:srgbClr val="000000"/>
                        </a:solidFill>
                        <a:effectLst/>
                        <a:latin typeface="Helvetica"/>
                      </a:endParaRPr>
                    </a:p>
                  </a:txBody>
                  <a:tcPr marL="5943" marR="5943" marT="5943" marB="0"/>
                </a:tc>
                <a:tc>
                  <a:txBody>
                    <a:bodyPr/>
                    <a:lstStyle/>
                    <a:p>
                      <a:pPr algn="ctr" fontAlgn="t"/>
                      <a:r>
                        <a:rPr lang="en-US" sz="1200" u="none" strike="noStrike" dirty="0">
                          <a:effectLst/>
                        </a:rPr>
                        <a:t>Done(was 2019)</a:t>
                      </a:r>
                      <a:endParaRPr lang="en-US" sz="1200" b="0" i="0" u="none" strike="noStrike" dirty="0">
                        <a:solidFill>
                          <a:srgbClr val="000000"/>
                        </a:solidFill>
                        <a:effectLst/>
                        <a:latin typeface="Helvetica"/>
                      </a:endParaRPr>
                    </a:p>
                  </a:txBody>
                  <a:tcPr marL="5943" marR="5943" marT="5943" marB="0"/>
                </a:tc>
              </a:tr>
              <a:tr h="216684">
                <a:tc>
                  <a:txBody>
                    <a:bodyPr/>
                    <a:lstStyle/>
                    <a:p>
                      <a:pPr algn="l" fontAlgn="t"/>
                      <a:r>
                        <a:rPr lang="en-US" sz="1200" u="none" strike="noStrike" dirty="0">
                          <a:effectLst/>
                        </a:rPr>
                        <a:t>2017</a:t>
                      </a:r>
                      <a:endParaRPr lang="en-US" sz="1200" b="1" i="0" u="none" strike="noStrike" dirty="0">
                        <a:solidFill>
                          <a:srgbClr val="000000"/>
                        </a:solidFill>
                        <a:effectLst/>
                        <a:latin typeface="Helvetica"/>
                      </a:endParaRPr>
                    </a:p>
                  </a:txBody>
                  <a:tcPr marL="5943" marR="5943" marT="5943" marB="0"/>
                </a:tc>
                <a:tc>
                  <a:txBody>
                    <a:bodyPr/>
                    <a:lstStyle/>
                    <a:p>
                      <a:pPr algn="l" fontAlgn="t"/>
                      <a:r>
                        <a:rPr lang="en-US" sz="1200" u="none" strike="noStrike">
                          <a:effectLst/>
                        </a:rPr>
                        <a:t>Adele St. 300 ft 2”</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$25,000.00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$4,500.00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$10,000.00</a:t>
                      </a:r>
                      <a:endParaRPr lang="en-US" sz="1200" b="0" i="0" u="none" strike="noStrike">
                        <a:solidFill>
                          <a:srgbClr val="000000"/>
                        </a:solidFill>
                        <a:effectLst/>
                        <a:latin typeface="Helvetica"/>
                      </a:endParaRPr>
                    </a:p>
                  </a:txBody>
                  <a:tcPr marL="5943" marR="5943" marT="5943" marB="0"/>
                </a:tc>
                <a:tc>
                  <a:txBody>
                    <a:bodyPr/>
                    <a:lstStyle/>
                    <a:p>
                      <a:pPr algn="ctr" fontAlgn="t"/>
                      <a:r>
                        <a:rPr lang="en-US" sz="1200" u="none" strike="noStrike">
                          <a:effectLst/>
                        </a:rPr>
                        <a:t>Done</a:t>
                      </a:r>
                      <a:endParaRPr lang="en-US" sz="1200" b="0" i="0" u="none" strike="noStrike">
                        <a:solidFill>
                          <a:srgbClr val="000000"/>
                        </a:solidFill>
                        <a:effectLst/>
                        <a:latin typeface="Helvetica"/>
                      </a:endParaRPr>
                    </a:p>
                  </a:txBody>
                  <a:tcPr marL="5943" marR="5943" marT="5943" marB="0"/>
                </a:tc>
              </a:tr>
              <a:tr h="216684">
                <a:tc>
                  <a:txBody>
                    <a:bodyPr/>
                    <a:lstStyle/>
                    <a:p>
                      <a:pPr algn="l" fontAlgn="t"/>
                      <a:r>
                        <a:rPr lang="en-US" sz="1200" u="none" strike="noStrike" dirty="0">
                          <a:effectLst/>
                        </a:rPr>
                        <a:t>2017</a:t>
                      </a:r>
                      <a:endParaRPr lang="en-US" sz="1200" b="1" i="0" u="none" strike="noStrike" dirty="0">
                        <a:solidFill>
                          <a:srgbClr val="000000"/>
                        </a:solidFill>
                        <a:effectLst/>
                        <a:latin typeface="Helvetica"/>
                      </a:endParaRPr>
                    </a:p>
                  </a:txBody>
                  <a:tcPr marL="5943" marR="5943" marT="5943" marB="0"/>
                </a:tc>
                <a:tc>
                  <a:txBody>
                    <a:bodyPr/>
                    <a:lstStyle/>
                    <a:p>
                      <a:pPr algn="l" fontAlgn="t"/>
                      <a:r>
                        <a:rPr lang="en-US" sz="1200" u="none" strike="noStrike">
                          <a:effectLst/>
                        </a:rPr>
                        <a:t>Spruce St Ext 2,000 ft 6 In.</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$300,000.00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$45,000.00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$40,000.00</a:t>
                      </a:r>
                      <a:endParaRPr lang="en-US" sz="1200" b="0" i="0" u="none" strike="noStrike">
                        <a:solidFill>
                          <a:srgbClr val="000000"/>
                        </a:solidFill>
                        <a:effectLst/>
                        <a:latin typeface="Helvetica"/>
                      </a:endParaRPr>
                    </a:p>
                  </a:txBody>
                  <a:tcPr marL="5943" marR="5943" marT="5943" marB="0"/>
                </a:tc>
                <a:tc>
                  <a:txBody>
                    <a:bodyPr/>
                    <a:lstStyle/>
                    <a:p>
                      <a:pPr algn="ctr" fontAlgn="t"/>
                      <a:r>
                        <a:rPr lang="en-US" sz="1200" u="none" strike="noStrike">
                          <a:effectLst/>
                        </a:rPr>
                        <a:t>Started</a:t>
                      </a:r>
                      <a:endParaRPr lang="en-US" sz="1200" b="0" i="0" u="none" strike="noStrike">
                        <a:solidFill>
                          <a:srgbClr val="000000"/>
                        </a:solidFill>
                        <a:effectLst/>
                        <a:latin typeface="Helvetica"/>
                      </a:endParaRPr>
                    </a:p>
                  </a:txBody>
                  <a:tcPr marL="5943" marR="5943" marT="5943" marB="0"/>
                </a:tc>
              </a:tr>
              <a:tr h="371703">
                <a:tc>
                  <a:txBody>
                    <a:bodyPr/>
                    <a:lstStyle/>
                    <a:p>
                      <a:pPr algn="l" fontAlgn="t"/>
                      <a:r>
                        <a:rPr lang="en-US" sz="1200" u="none" strike="noStrike" dirty="0">
                          <a:effectLst/>
                        </a:rPr>
                        <a:t>2017</a:t>
                      </a:r>
                      <a:endParaRPr lang="en-US" sz="1200" b="1" i="0" u="none" strike="noStrike" dirty="0">
                        <a:solidFill>
                          <a:srgbClr val="000000"/>
                        </a:solidFill>
                        <a:effectLst/>
                        <a:latin typeface="Helvetica"/>
                      </a:endParaRPr>
                    </a:p>
                  </a:txBody>
                  <a:tcPr marL="5943" marR="5943" marT="5943" marB="0"/>
                </a:tc>
                <a:tc>
                  <a:txBody>
                    <a:bodyPr/>
                    <a:lstStyle/>
                    <a:p>
                      <a:pPr algn="l" fontAlgn="t"/>
                      <a:r>
                        <a:rPr lang="en-US" sz="1200" u="none" strike="noStrike" dirty="0">
                          <a:effectLst/>
                        </a:rPr>
                        <a:t>Indian Trail 3,800 ft. 6 in. Spruce St. to Prospect</a:t>
                      </a:r>
                      <a:endParaRPr lang="en-US" sz="1200" b="0" i="0" u="none" strike="noStrike" dirty="0">
                        <a:solidFill>
                          <a:srgbClr val="000000"/>
                        </a:solidFill>
                        <a:effectLst/>
                        <a:latin typeface="Helvetica"/>
                      </a:endParaRPr>
                    </a:p>
                  </a:txBody>
                  <a:tcPr marL="5943" marR="5943" marT="5943" marB="0"/>
                </a:tc>
                <a:tc>
                  <a:txBody>
                    <a:bodyPr/>
                    <a:lstStyle/>
                    <a:p>
                      <a:pPr algn="r" fontAlgn="t"/>
                      <a:r>
                        <a:rPr lang="en-US" sz="1200" u="none" strike="noStrike">
                          <a:effectLst/>
                        </a:rPr>
                        <a:t>$250,000.00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$40,000.00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$40,000.00</a:t>
                      </a:r>
                      <a:endParaRPr lang="en-US" sz="1200" b="0" i="0" u="none" strike="noStrike">
                        <a:solidFill>
                          <a:srgbClr val="000000"/>
                        </a:solidFill>
                        <a:effectLst/>
                        <a:latin typeface="Helvetica"/>
                      </a:endParaRPr>
                    </a:p>
                  </a:txBody>
                  <a:tcPr marL="5943" marR="5943" marT="5943" marB="0"/>
                </a:tc>
                <a:tc>
                  <a:txBody>
                    <a:bodyPr/>
                    <a:lstStyle/>
                    <a:p>
                      <a:pPr algn="ctr" fontAlgn="t"/>
                      <a:r>
                        <a:rPr lang="en-US" sz="1200" u="none" strike="noStrike">
                          <a:effectLst/>
                        </a:rPr>
                        <a:t> </a:t>
                      </a:r>
                      <a:endParaRPr lang="en-US" sz="1200" b="0" i="0" u="none" strike="noStrike">
                        <a:solidFill>
                          <a:srgbClr val="000000"/>
                        </a:solidFill>
                        <a:effectLst/>
                        <a:latin typeface="Helvetica"/>
                      </a:endParaRPr>
                    </a:p>
                  </a:txBody>
                  <a:tcPr marL="5943" marR="5943" marT="5943" marB="0"/>
                </a:tc>
              </a:tr>
              <a:tr h="216684">
                <a:tc>
                  <a:txBody>
                    <a:bodyPr/>
                    <a:lstStyle/>
                    <a:p>
                      <a:pPr algn="l" fontAlgn="t"/>
                      <a:r>
                        <a:rPr lang="en-US" sz="1200" u="none" strike="noStrike">
                          <a:effectLst/>
                        </a:rPr>
                        <a:t>2018</a:t>
                      </a:r>
                      <a:endParaRPr lang="en-US" sz="1200" b="1" i="0" u="none" strike="noStrike">
                        <a:solidFill>
                          <a:srgbClr val="000000"/>
                        </a:solidFill>
                        <a:effectLst/>
                        <a:latin typeface="Helvetica"/>
                      </a:endParaRPr>
                    </a:p>
                  </a:txBody>
                  <a:tcPr marL="5943" marR="5943" marT="5943" marB="0"/>
                </a:tc>
                <a:tc>
                  <a:txBody>
                    <a:bodyPr/>
                    <a:lstStyle/>
                    <a:p>
                      <a:pPr algn="l" fontAlgn="t"/>
                      <a:r>
                        <a:rPr lang="en-US" sz="1200" u="none" strike="noStrike" dirty="0">
                          <a:effectLst/>
                        </a:rPr>
                        <a:t>Corn Tassel Trail 36,000 </a:t>
                      </a:r>
                      <a:r>
                        <a:rPr lang="en-US" sz="1200" u="none" strike="noStrike" dirty="0" err="1">
                          <a:effectLst/>
                        </a:rPr>
                        <a:t>ft</a:t>
                      </a:r>
                      <a:endParaRPr lang="en-US" sz="1200" b="0" i="0" u="none" strike="noStrike" dirty="0">
                        <a:solidFill>
                          <a:srgbClr val="000000"/>
                        </a:solidFill>
                        <a:effectLst/>
                        <a:latin typeface="Helvetica"/>
                      </a:endParaRPr>
                    </a:p>
                  </a:txBody>
                  <a:tcPr marL="5943" marR="5943" marT="5943" marB="0"/>
                </a:tc>
                <a:tc>
                  <a:txBody>
                    <a:bodyPr/>
                    <a:lstStyle/>
                    <a:p>
                      <a:pPr algn="r" fontAlgn="t"/>
                      <a:r>
                        <a:rPr lang="en-US" sz="1200" u="none" strike="noStrike">
                          <a:effectLst/>
                        </a:rPr>
                        <a:t>$250,000.00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$40,000.00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$40,000.00</a:t>
                      </a:r>
                      <a:endParaRPr lang="en-US" sz="1200" b="0" i="0" u="none" strike="noStrike">
                        <a:solidFill>
                          <a:srgbClr val="000000"/>
                        </a:solidFill>
                        <a:effectLst/>
                        <a:latin typeface="Helvetica"/>
                      </a:endParaRPr>
                    </a:p>
                  </a:txBody>
                  <a:tcPr marL="5943" marR="5943" marT="5943" marB="0"/>
                </a:tc>
                <a:tc>
                  <a:txBody>
                    <a:bodyPr/>
                    <a:lstStyle/>
                    <a:p>
                      <a:pPr algn="ctr" fontAlgn="t"/>
                      <a:r>
                        <a:rPr lang="en-US" sz="1200" u="none" strike="noStrike">
                          <a:effectLst/>
                        </a:rPr>
                        <a:t> </a:t>
                      </a:r>
                      <a:endParaRPr lang="en-US" sz="1200" b="0" i="0" u="none" strike="noStrike">
                        <a:solidFill>
                          <a:srgbClr val="000000"/>
                        </a:solidFill>
                        <a:effectLst/>
                        <a:latin typeface="Helvetica"/>
                      </a:endParaRPr>
                    </a:p>
                  </a:txBody>
                  <a:tcPr marL="5943" marR="5943" marT="5943" marB="0"/>
                </a:tc>
              </a:tr>
              <a:tr h="216684">
                <a:tc>
                  <a:txBody>
                    <a:bodyPr/>
                    <a:lstStyle/>
                    <a:p>
                      <a:pPr algn="l" fontAlgn="t"/>
                      <a:r>
                        <a:rPr lang="en-US" sz="1200" u="none" strike="noStrike">
                          <a:effectLst/>
                        </a:rPr>
                        <a:t>2019</a:t>
                      </a:r>
                      <a:endParaRPr lang="en-US" sz="1200" b="1" i="0" u="none" strike="noStrike">
                        <a:solidFill>
                          <a:srgbClr val="000000"/>
                        </a:solidFill>
                        <a:effectLst/>
                        <a:latin typeface="Helvetica"/>
                      </a:endParaRPr>
                    </a:p>
                  </a:txBody>
                  <a:tcPr marL="5943" marR="5943" marT="5943" marB="0"/>
                </a:tc>
                <a:tc>
                  <a:txBody>
                    <a:bodyPr/>
                    <a:lstStyle/>
                    <a:p>
                      <a:pPr algn="l" fontAlgn="t"/>
                      <a:r>
                        <a:rPr lang="en-US" sz="1200" u="none" strike="noStrike" dirty="0">
                          <a:effectLst/>
                        </a:rPr>
                        <a:t>D to 2nd 400 ft. 2”</a:t>
                      </a:r>
                      <a:endParaRPr lang="en-US" sz="1200" b="0" i="0" u="none" strike="noStrike" dirty="0">
                        <a:solidFill>
                          <a:srgbClr val="000000"/>
                        </a:solidFill>
                        <a:effectLst/>
                        <a:latin typeface="Helvetica"/>
                      </a:endParaRPr>
                    </a:p>
                  </a:txBody>
                  <a:tcPr marL="5943" marR="5943" marT="5943" marB="0"/>
                </a:tc>
                <a:tc>
                  <a:txBody>
                    <a:bodyPr/>
                    <a:lstStyle/>
                    <a:p>
                      <a:pPr algn="r" fontAlgn="t"/>
                      <a:r>
                        <a:rPr lang="en-US" sz="1200" u="none" strike="noStrike">
                          <a:effectLst/>
                        </a:rPr>
                        <a:t>$25,000.00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$5,000.00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$10,000.00</a:t>
                      </a:r>
                      <a:endParaRPr lang="en-US" sz="1200" b="0" i="0" u="none" strike="noStrike">
                        <a:solidFill>
                          <a:srgbClr val="000000"/>
                        </a:solidFill>
                        <a:effectLst/>
                        <a:latin typeface="Helvetica"/>
                      </a:endParaRPr>
                    </a:p>
                  </a:txBody>
                  <a:tcPr marL="5943" marR="5943" marT="5943" marB="0"/>
                </a:tc>
                <a:tc>
                  <a:txBody>
                    <a:bodyPr/>
                    <a:lstStyle/>
                    <a:p>
                      <a:pPr algn="ctr" fontAlgn="t"/>
                      <a:r>
                        <a:rPr lang="en-US" sz="1200" u="none" strike="noStrike">
                          <a:effectLst/>
                        </a:rPr>
                        <a:t> </a:t>
                      </a:r>
                      <a:endParaRPr lang="en-US" sz="1200" b="0" i="0" u="none" strike="noStrike">
                        <a:solidFill>
                          <a:srgbClr val="000000"/>
                        </a:solidFill>
                        <a:effectLst/>
                        <a:latin typeface="Helvetica"/>
                      </a:endParaRPr>
                    </a:p>
                  </a:txBody>
                  <a:tcPr marL="5943" marR="5943" marT="5943" marB="0"/>
                </a:tc>
              </a:tr>
              <a:tr h="216684">
                <a:tc>
                  <a:txBody>
                    <a:bodyPr/>
                    <a:lstStyle/>
                    <a:p>
                      <a:pPr algn="l" fontAlgn="t"/>
                      <a:r>
                        <a:rPr lang="en-US" sz="1200" u="none" strike="noStrike">
                          <a:effectLst/>
                        </a:rPr>
                        <a:t>2019</a:t>
                      </a:r>
                      <a:endParaRPr lang="en-US" sz="1200" b="1" i="0" u="none" strike="noStrike">
                        <a:solidFill>
                          <a:srgbClr val="000000"/>
                        </a:solidFill>
                        <a:effectLst/>
                        <a:latin typeface="Helvetica"/>
                      </a:endParaRPr>
                    </a:p>
                  </a:txBody>
                  <a:tcPr marL="5943" marR="5943" marT="5943" marB="0"/>
                </a:tc>
                <a:tc>
                  <a:txBody>
                    <a:bodyPr/>
                    <a:lstStyle/>
                    <a:p>
                      <a:pPr algn="l" fontAlgn="t"/>
                      <a:r>
                        <a:rPr lang="en-US" sz="1200" u="none" strike="noStrike" dirty="0">
                          <a:effectLst/>
                        </a:rPr>
                        <a:t>Lakeview Trail 1000’ 6”</a:t>
                      </a:r>
                      <a:endParaRPr lang="en-US" sz="1200" b="0" i="0" u="none" strike="noStrike" dirty="0">
                        <a:solidFill>
                          <a:srgbClr val="000000"/>
                        </a:solidFill>
                        <a:effectLst/>
                        <a:latin typeface="Helvetica"/>
                      </a:endParaRPr>
                    </a:p>
                  </a:txBody>
                  <a:tcPr marL="5943" marR="5943" marT="5943" marB="0"/>
                </a:tc>
                <a:tc>
                  <a:txBody>
                    <a:bodyPr/>
                    <a:lstStyle/>
                    <a:p>
                      <a:pPr algn="r" fontAlgn="t"/>
                      <a:r>
                        <a:rPr lang="en-US" sz="1200" u="none" strike="noStrike">
                          <a:effectLst/>
                        </a:rPr>
                        <a:t>$100,000.00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$15,000.00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$20,000.00</a:t>
                      </a:r>
                      <a:endParaRPr lang="en-US" sz="1200" b="0" i="0" u="none" strike="noStrike">
                        <a:solidFill>
                          <a:srgbClr val="000000"/>
                        </a:solidFill>
                        <a:effectLst/>
                        <a:latin typeface="Helvetica"/>
                      </a:endParaRPr>
                    </a:p>
                  </a:txBody>
                  <a:tcPr marL="5943" marR="5943" marT="5943" marB="0"/>
                </a:tc>
                <a:tc>
                  <a:txBody>
                    <a:bodyPr/>
                    <a:lstStyle/>
                    <a:p>
                      <a:pPr algn="ctr" fontAlgn="t"/>
                      <a:r>
                        <a:rPr lang="en-US" sz="1200" u="none" strike="noStrike">
                          <a:effectLst/>
                        </a:rPr>
                        <a:t> </a:t>
                      </a:r>
                      <a:endParaRPr lang="en-US" sz="1200" b="0" i="0" u="none" strike="noStrike">
                        <a:solidFill>
                          <a:srgbClr val="000000"/>
                        </a:solidFill>
                        <a:effectLst/>
                        <a:latin typeface="Helvetica"/>
                      </a:endParaRPr>
                    </a:p>
                  </a:txBody>
                  <a:tcPr marL="5943" marR="5943" marT="5943" marB="0"/>
                </a:tc>
              </a:tr>
              <a:tr h="371703">
                <a:tc>
                  <a:txBody>
                    <a:bodyPr/>
                    <a:lstStyle/>
                    <a:p>
                      <a:pPr algn="l" fontAlgn="t"/>
                      <a:r>
                        <a:rPr lang="en-US" sz="1200" u="none" strike="noStrike">
                          <a:effectLst/>
                        </a:rPr>
                        <a:t>2020</a:t>
                      </a:r>
                      <a:endParaRPr lang="en-US" sz="1200" b="1" i="0" u="none" strike="noStrike">
                        <a:solidFill>
                          <a:srgbClr val="000000"/>
                        </a:solidFill>
                        <a:effectLst/>
                        <a:latin typeface="Helvetica"/>
                      </a:endParaRPr>
                    </a:p>
                  </a:txBody>
                  <a:tcPr marL="5943" marR="5943" marT="5943" marB="0"/>
                </a:tc>
                <a:tc>
                  <a:txBody>
                    <a:bodyPr/>
                    <a:lstStyle/>
                    <a:p>
                      <a:pPr algn="l" fontAlgn="t"/>
                      <a:r>
                        <a:rPr lang="nl-NL" sz="1200" u="none" strike="noStrike" dirty="0">
                          <a:effectLst/>
                        </a:rPr>
                        <a:t>Dan Lee Terrace 400 ft. 4” Cherokee Ct 500 ft. 4”</a:t>
                      </a:r>
                      <a:endParaRPr lang="nl-NL" sz="1200" b="0" i="0" u="none" strike="noStrike" dirty="0">
                        <a:solidFill>
                          <a:srgbClr val="000000"/>
                        </a:solidFill>
                        <a:effectLst/>
                        <a:latin typeface="Helvetica"/>
                      </a:endParaRPr>
                    </a:p>
                  </a:txBody>
                  <a:tcPr marL="5943" marR="5943" marT="5943" marB="0"/>
                </a:tc>
                <a:tc>
                  <a:txBody>
                    <a:bodyPr/>
                    <a:lstStyle/>
                    <a:p>
                      <a:pPr algn="r" fontAlgn="t"/>
                      <a:r>
                        <a:rPr lang="en-US" sz="1200" u="none" strike="noStrike">
                          <a:effectLst/>
                        </a:rPr>
                        <a:t>$30,000.00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$10,000.00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$20,000.00</a:t>
                      </a:r>
                      <a:endParaRPr lang="en-US" sz="1200" b="0" i="0" u="none" strike="noStrike">
                        <a:solidFill>
                          <a:srgbClr val="000000"/>
                        </a:solidFill>
                        <a:effectLst/>
                        <a:latin typeface="Helvetica"/>
                      </a:endParaRPr>
                    </a:p>
                  </a:txBody>
                  <a:tcPr marL="5943" marR="5943" marT="5943" marB="0"/>
                </a:tc>
                <a:tc>
                  <a:txBody>
                    <a:bodyPr/>
                    <a:lstStyle/>
                    <a:p>
                      <a:pPr algn="ctr" fontAlgn="t"/>
                      <a:r>
                        <a:rPr lang="en-US" sz="1200" u="none" strike="noStrike" dirty="0">
                          <a:effectLst/>
                        </a:rPr>
                        <a:t> </a:t>
                      </a:r>
                      <a:endParaRPr lang="en-US" sz="1200" b="0" i="0" u="none" strike="noStrike" dirty="0">
                        <a:solidFill>
                          <a:srgbClr val="000000"/>
                        </a:solidFill>
                        <a:effectLst/>
                        <a:latin typeface="Helvetica"/>
                      </a:endParaRPr>
                    </a:p>
                  </a:txBody>
                  <a:tcPr marL="5943" marR="5943" marT="5943" marB="0"/>
                </a:tc>
              </a:tr>
              <a:tr h="371703">
                <a:tc>
                  <a:txBody>
                    <a:bodyPr/>
                    <a:lstStyle/>
                    <a:p>
                      <a:pPr algn="l" fontAlgn="t"/>
                      <a:r>
                        <a:rPr lang="en-US" sz="1200" u="none" strike="noStrike">
                          <a:effectLst/>
                        </a:rPr>
                        <a:t>2020</a:t>
                      </a:r>
                      <a:endParaRPr lang="en-US" sz="1200" b="1" i="0" u="none" strike="noStrike">
                        <a:solidFill>
                          <a:srgbClr val="000000"/>
                        </a:solidFill>
                        <a:effectLst/>
                        <a:latin typeface="Helvetica"/>
                      </a:endParaRPr>
                    </a:p>
                  </a:txBody>
                  <a:tcPr marL="5943" marR="5943" marT="5943" marB="0"/>
                </a:tc>
                <a:tc>
                  <a:txBody>
                    <a:bodyPr/>
                    <a:lstStyle/>
                    <a:p>
                      <a:pPr algn="l" fontAlgn="t"/>
                      <a:r>
                        <a:rPr lang="en-US" sz="1200" u="none" strike="noStrike" dirty="0" err="1">
                          <a:effectLst/>
                        </a:rPr>
                        <a:t>Venna</a:t>
                      </a:r>
                      <a:r>
                        <a:rPr lang="en-US" sz="1200" u="none" strike="noStrike" dirty="0">
                          <a:effectLst/>
                        </a:rPr>
                        <a:t> 1,000 ft.  2” Columbus 700 ft. 2”</a:t>
                      </a:r>
                      <a:endParaRPr lang="en-US" sz="1200" b="0" i="0" u="none" strike="noStrike" dirty="0">
                        <a:solidFill>
                          <a:srgbClr val="000000"/>
                        </a:solidFill>
                        <a:effectLst/>
                        <a:latin typeface="Helvetica"/>
                      </a:endParaRPr>
                    </a:p>
                  </a:txBody>
                  <a:tcPr marL="5943" marR="5943" marT="5943" marB="0"/>
                </a:tc>
                <a:tc>
                  <a:txBody>
                    <a:bodyPr/>
                    <a:lstStyle/>
                    <a:p>
                      <a:pPr algn="r" fontAlgn="t"/>
                      <a:r>
                        <a:rPr lang="en-US" sz="1200" u="none" strike="noStrike" dirty="0">
                          <a:effectLst/>
                        </a:rPr>
                        <a:t>$170,000.00</a:t>
                      </a:r>
                      <a:endParaRPr lang="en-US" sz="1200" b="0" i="0" u="none" strike="noStrike" dirty="0">
                        <a:solidFill>
                          <a:srgbClr val="000000"/>
                        </a:solidFill>
                        <a:effectLst/>
                        <a:latin typeface="Helvetica"/>
                      </a:endParaRPr>
                    </a:p>
                  </a:txBody>
                  <a:tcPr marL="5943" marR="5943" marT="5943" marB="0"/>
                </a:tc>
                <a:tc>
                  <a:txBody>
                    <a:bodyPr/>
                    <a:lstStyle/>
                    <a:p>
                      <a:pPr algn="r" fontAlgn="t"/>
                      <a:r>
                        <a:rPr lang="en-US" sz="1200" u="none" strike="noStrike">
                          <a:effectLst/>
                        </a:rPr>
                        <a:t>$60,000.00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$20,000.00</a:t>
                      </a:r>
                      <a:endParaRPr lang="en-US" sz="1200" b="0" i="0" u="none" strike="noStrike">
                        <a:solidFill>
                          <a:srgbClr val="000000"/>
                        </a:solidFill>
                        <a:effectLst/>
                        <a:latin typeface="Helvetica"/>
                      </a:endParaRPr>
                    </a:p>
                  </a:txBody>
                  <a:tcPr marL="5943" marR="5943" marT="5943" marB="0"/>
                </a:tc>
                <a:tc>
                  <a:txBody>
                    <a:bodyPr/>
                    <a:lstStyle/>
                    <a:p>
                      <a:pPr algn="ctr" fontAlgn="t"/>
                      <a:r>
                        <a:rPr lang="en-US" sz="1200" u="none" strike="noStrike">
                          <a:effectLst/>
                        </a:rPr>
                        <a:t> </a:t>
                      </a:r>
                      <a:endParaRPr lang="en-US" sz="1200" b="0" i="0" u="none" strike="noStrike">
                        <a:solidFill>
                          <a:srgbClr val="000000"/>
                        </a:solidFill>
                        <a:effectLst/>
                        <a:latin typeface="Helvetica"/>
                      </a:endParaRPr>
                    </a:p>
                  </a:txBody>
                  <a:tcPr marL="5943" marR="5943" marT="5943" marB="0"/>
                </a:tc>
              </a:tr>
              <a:tr h="371703">
                <a:tc>
                  <a:txBody>
                    <a:bodyPr/>
                    <a:lstStyle/>
                    <a:p>
                      <a:pPr algn="l" fontAlgn="t"/>
                      <a:r>
                        <a:rPr lang="en-US" sz="1200" u="none" strike="noStrike">
                          <a:effectLst/>
                        </a:rPr>
                        <a:t>2021</a:t>
                      </a:r>
                      <a:endParaRPr lang="en-US" sz="1200" b="1" i="0" u="none" strike="noStrike">
                        <a:solidFill>
                          <a:srgbClr val="000000"/>
                        </a:solidFill>
                        <a:effectLst/>
                        <a:latin typeface="Helvetica"/>
                      </a:endParaRPr>
                    </a:p>
                  </a:txBody>
                  <a:tcPr marL="5943" marR="5943" marT="5943" marB="0"/>
                </a:tc>
                <a:tc>
                  <a:txBody>
                    <a:bodyPr/>
                    <a:lstStyle/>
                    <a:p>
                      <a:pPr algn="l" fontAlgn="t"/>
                      <a:r>
                        <a:rPr lang="en-US" sz="1200" u="none" strike="noStrike">
                          <a:effectLst/>
                        </a:rPr>
                        <a:t>Cherokee Mulberry to Root 3,000 ft. 6”</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dirty="0">
                          <a:effectLst/>
                        </a:rPr>
                        <a:t>$250,000.00</a:t>
                      </a:r>
                      <a:endParaRPr lang="en-US" sz="1200" b="0" i="0" u="none" strike="noStrike" dirty="0">
                        <a:solidFill>
                          <a:srgbClr val="000000"/>
                        </a:solidFill>
                        <a:effectLst/>
                        <a:latin typeface="Helvetica"/>
                      </a:endParaRPr>
                    </a:p>
                  </a:txBody>
                  <a:tcPr marL="5943" marR="5943" marT="5943" marB="0"/>
                </a:tc>
                <a:tc>
                  <a:txBody>
                    <a:bodyPr/>
                    <a:lstStyle/>
                    <a:p>
                      <a:pPr algn="r" fontAlgn="t"/>
                      <a:r>
                        <a:rPr lang="en-US" sz="1200" u="none" strike="noStrike" dirty="0">
                          <a:effectLst/>
                        </a:rPr>
                        <a:t>$60,000.00</a:t>
                      </a:r>
                      <a:endParaRPr lang="en-US" sz="1200" b="0" i="0" u="none" strike="noStrike" dirty="0">
                        <a:solidFill>
                          <a:srgbClr val="000000"/>
                        </a:solidFill>
                        <a:effectLst/>
                        <a:latin typeface="Helvetica"/>
                      </a:endParaRPr>
                    </a:p>
                  </a:txBody>
                  <a:tcPr marL="5943" marR="5943" marT="5943" marB="0"/>
                </a:tc>
                <a:tc>
                  <a:txBody>
                    <a:bodyPr/>
                    <a:lstStyle/>
                    <a:p>
                      <a:pPr algn="r" fontAlgn="t"/>
                      <a:r>
                        <a:rPr lang="en-US" sz="1200" u="none" strike="noStrike">
                          <a:effectLst/>
                        </a:rPr>
                        <a:t>$40,000.00</a:t>
                      </a:r>
                      <a:endParaRPr lang="en-US" sz="1200" b="0" i="0" u="none" strike="noStrike">
                        <a:solidFill>
                          <a:srgbClr val="000000"/>
                        </a:solidFill>
                        <a:effectLst/>
                        <a:latin typeface="Helvetica"/>
                      </a:endParaRPr>
                    </a:p>
                  </a:txBody>
                  <a:tcPr marL="5943" marR="5943" marT="5943" marB="0"/>
                </a:tc>
                <a:tc>
                  <a:txBody>
                    <a:bodyPr/>
                    <a:lstStyle/>
                    <a:p>
                      <a:pPr algn="ctr" fontAlgn="t"/>
                      <a:r>
                        <a:rPr lang="en-US" sz="1200" u="none" strike="noStrike">
                          <a:effectLst/>
                        </a:rPr>
                        <a:t> </a:t>
                      </a:r>
                      <a:endParaRPr lang="en-US" sz="1200" b="0" i="0" u="none" strike="noStrike">
                        <a:solidFill>
                          <a:srgbClr val="000000"/>
                        </a:solidFill>
                        <a:effectLst/>
                        <a:latin typeface="Helvetica"/>
                      </a:endParaRPr>
                    </a:p>
                  </a:txBody>
                  <a:tcPr marL="5943" marR="5943" marT="5943" marB="0"/>
                </a:tc>
              </a:tr>
              <a:tr h="216684">
                <a:tc>
                  <a:txBody>
                    <a:bodyPr/>
                    <a:lstStyle/>
                    <a:p>
                      <a:pPr algn="l" fontAlgn="t"/>
                      <a:r>
                        <a:rPr lang="en-US" sz="1200" u="none" strike="noStrike">
                          <a:effectLst/>
                        </a:rPr>
                        <a:t> </a:t>
                      </a:r>
                      <a:endParaRPr lang="en-US" sz="1200" b="1" i="0" u="none" strike="noStrike">
                        <a:solidFill>
                          <a:srgbClr val="000000"/>
                        </a:solidFill>
                        <a:effectLst/>
                        <a:latin typeface="Helvetica"/>
                      </a:endParaRPr>
                    </a:p>
                  </a:txBody>
                  <a:tcPr marL="5943" marR="5943" marT="5943" marB="0"/>
                </a:tc>
                <a:tc>
                  <a:txBody>
                    <a:bodyPr/>
                    <a:lstStyle/>
                    <a:p>
                      <a:pPr algn="l" fontAlgn="t"/>
                      <a:r>
                        <a:rPr lang="en-US" sz="1200" u="none" strike="noStrike">
                          <a:effectLst/>
                        </a:rPr>
                        <a:t> </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 </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dirty="0">
                          <a:effectLst/>
                        </a:rPr>
                        <a:t> </a:t>
                      </a:r>
                      <a:endParaRPr lang="en-US" sz="1200" b="0" i="0" u="none" strike="noStrike" dirty="0">
                        <a:solidFill>
                          <a:srgbClr val="000000"/>
                        </a:solidFill>
                        <a:effectLst/>
                        <a:latin typeface="Helvetica"/>
                      </a:endParaRPr>
                    </a:p>
                  </a:txBody>
                  <a:tcPr marL="5943" marR="5943" marT="5943" marB="0"/>
                </a:tc>
                <a:tc>
                  <a:txBody>
                    <a:bodyPr/>
                    <a:lstStyle/>
                    <a:p>
                      <a:pPr algn="r" fontAlgn="t"/>
                      <a:r>
                        <a:rPr lang="en-US" sz="1200" u="none" strike="noStrike">
                          <a:effectLst/>
                        </a:rPr>
                        <a:t> </a:t>
                      </a:r>
                      <a:endParaRPr lang="en-US" sz="1200" b="0" i="0" u="none" strike="noStrike">
                        <a:solidFill>
                          <a:srgbClr val="000000"/>
                        </a:solidFill>
                        <a:effectLst/>
                        <a:latin typeface="Helvetica"/>
                      </a:endParaRPr>
                    </a:p>
                  </a:txBody>
                  <a:tcPr marL="5943" marR="5943" marT="5943" marB="0"/>
                </a:tc>
                <a:tc>
                  <a:txBody>
                    <a:bodyPr/>
                    <a:lstStyle/>
                    <a:p>
                      <a:pPr algn="ctr" fontAlgn="t"/>
                      <a:r>
                        <a:rPr lang="en-US" sz="1200" u="none" strike="noStrike">
                          <a:effectLst/>
                        </a:rPr>
                        <a:t> </a:t>
                      </a:r>
                      <a:endParaRPr lang="en-US" sz="1200" b="0" i="0" u="none" strike="noStrike">
                        <a:solidFill>
                          <a:srgbClr val="000000"/>
                        </a:solidFill>
                        <a:effectLst/>
                        <a:latin typeface="Helvetica"/>
                      </a:endParaRPr>
                    </a:p>
                  </a:txBody>
                  <a:tcPr marL="5943" marR="5943" marT="5943" marB="0"/>
                </a:tc>
              </a:tr>
              <a:tr h="216684">
                <a:tc>
                  <a:txBody>
                    <a:bodyPr/>
                    <a:lstStyle/>
                    <a:p>
                      <a:pPr algn="l" fontAlgn="t"/>
                      <a:r>
                        <a:rPr lang="en-US" sz="1200" u="none" strike="noStrike">
                          <a:effectLst/>
                        </a:rPr>
                        <a:t>2017</a:t>
                      </a:r>
                      <a:endParaRPr lang="en-US" sz="1200" b="1" i="0" u="none" strike="noStrike">
                        <a:solidFill>
                          <a:srgbClr val="000000"/>
                        </a:solidFill>
                        <a:effectLst/>
                        <a:latin typeface="Helvetica"/>
                      </a:endParaRPr>
                    </a:p>
                  </a:txBody>
                  <a:tcPr marL="5943" marR="5943" marT="5943" marB="0"/>
                </a:tc>
                <a:tc>
                  <a:txBody>
                    <a:bodyPr/>
                    <a:lstStyle/>
                    <a:p>
                      <a:pPr algn="l" fontAlgn="t"/>
                      <a:r>
                        <a:rPr lang="en-US" sz="1200" u="none" strike="noStrike">
                          <a:effectLst/>
                        </a:rPr>
                        <a:t>Highland St 1000 ft. 8”</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$120,000.00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dirty="0">
                          <a:effectLst/>
                        </a:rPr>
                        <a:t>$30,000.00</a:t>
                      </a:r>
                      <a:endParaRPr lang="en-US" sz="1200" b="0" i="0" u="none" strike="noStrike" dirty="0">
                        <a:solidFill>
                          <a:srgbClr val="000000"/>
                        </a:solidFill>
                        <a:effectLst/>
                        <a:latin typeface="Helvetica"/>
                      </a:endParaRPr>
                    </a:p>
                  </a:txBody>
                  <a:tcPr marL="5943" marR="5943" marT="5943" marB="0"/>
                </a:tc>
                <a:tc>
                  <a:txBody>
                    <a:bodyPr/>
                    <a:lstStyle/>
                    <a:p>
                      <a:pPr algn="r" fontAlgn="t"/>
                      <a:r>
                        <a:rPr lang="en-US" sz="1200" u="none" strike="noStrike" dirty="0">
                          <a:effectLst/>
                        </a:rPr>
                        <a:t>$20,000.00</a:t>
                      </a:r>
                      <a:endParaRPr lang="en-US" sz="1200" b="0" i="0" u="none" strike="noStrike" dirty="0">
                        <a:solidFill>
                          <a:srgbClr val="000000"/>
                        </a:solidFill>
                        <a:effectLst/>
                        <a:latin typeface="Helvetica"/>
                      </a:endParaRPr>
                    </a:p>
                  </a:txBody>
                  <a:tcPr marL="5943" marR="5943" marT="5943" marB="0"/>
                </a:tc>
                <a:tc>
                  <a:txBody>
                    <a:bodyPr/>
                    <a:lstStyle/>
                    <a:p>
                      <a:pPr algn="ctr" fontAlgn="t"/>
                      <a:r>
                        <a:rPr lang="en-US" sz="1200" u="none" strike="noStrike">
                          <a:effectLst/>
                        </a:rPr>
                        <a:t>Starting soon</a:t>
                      </a:r>
                      <a:endParaRPr lang="en-US" sz="1200" b="0" i="0" u="none" strike="noStrike">
                        <a:solidFill>
                          <a:srgbClr val="000000"/>
                        </a:solidFill>
                        <a:effectLst/>
                        <a:latin typeface="Helvetica"/>
                      </a:endParaRPr>
                    </a:p>
                  </a:txBody>
                  <a:tcPr marL="5943" marR="5943" marT="5943" marB="0"/>
                </a:tc>
              </a:tr>
              <a:tr h="216684">
                <a:tc>
                  <a:txBody>
                    <a:bodyPr/>
                    <a:lstStyle/>
                    <a:p>
                      <a:pPr algn="l" fontAlgn="t"/>
                      <a:r>
                        <a:rPr lang="en-US" sz="1200" u="none" strike="noStrike">
                          <a:effectLst/>
                        </a:rPr>
                        <a:t>2017</a:t>
                      </a:r>
                      <a:endParaRPr lang="en-US" sz="1200" b="1" i="0" u="none" strike="noStrike">
                        <a:solidFill>
                          <a:srgbClr val="000000"/>
                        </a:solidFill>
                        <a:effectLst/>
                        <a:latin typeface="Helvetica"/>
                      </a:endParaRPr>
                    </a:p>
                  </a:txBody>
                  <a:tcPr marL="5943" marR="5943" marT="5943" marB="0"/>
                </a:tc>
                <a:tc>
                  <a:txBody>
                    <a:bodyPr/>
                    <a:lstStyle/>
                    <a:p>
                      <a:pPr algn="l" fontAlgn="t"/>
                      <a:r>
                        <a:rPr lang="en-US" sz="1200" u="none" strike="noStrike">
                          <a:effectLst/>
                        </a:rPr>
                        <a:t>High, Dunlap and Spenser</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$140,000.00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$30,000.00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dirty="0">
                          <a:effectLst/>
                        </a:rPr>
                        <a:t>$20,000.00</a:t>
                      </a:r>
                      <a:endParaRPr lang="en-US" sz="1200" b="0" i="0" u="none" strike="noStrike" dirty="0">
                        <a:solidFill>
                          <a:srgbClr val="000000"/>
                        </a:solidFill>
                        <a:effectLst/>
                        <a:latin typeface="Helvetica"/>
                      </a:endParaRPr>
                    </a:p>
                  </a:txBody>
                  <a:tcPr marL="5943" marR="5943" marT="5943" marB="0"/>
                </a:tc>
                <a:tc>
                  <a:txBody>
                    <a:bodyPr/>
                    <a:lstStyle/>
                    <a:p>
                      <a:pPr algn="ctr" fontAlgn="t"/>
                      <a:r>
                        <a:rPr lang="en-US" sz="1200" u="none" strike="noStrike">
                          <a:effectLst/>
                        </a:rPr>
                        <a:t> </a:t>
                      </a:r>
                      <a:endParaRPr lang="en-US" sz="1200" b="0" i="0" u="none" strike="noStrike">
                        <a:solidFill>
                          <a:srgbClr val="000000"/>
                        </a:solidFill>
                        <a:effectLst/>
                        <a:latin typeface="Helvetica"/>
                      </a:endParaRPr>
                    </a:p>
                  </a:txBody>
                  <a:tcPr marL="5943" marR="5943" marT="5943" marB="0"/>
                </a:tc>
              </a:tr>
              <a:tr h="371703">
                <a:tc>
                  <a:txBody>
                    <a:bodyPr/>
                    <a:lstStyle/>
                    <a:p>
                      <a:pPr algn="l" fontAlgn="t"/>
                      <a:r>
                        <a:rPr lang="en-US" sz="1200" u="none" strike="noStrike">
                          <a:effectLst/>
                        </a:rPr>
                        <a:t>2018</a:t>
                      </a:r>
                      <a:endParaRPr lang="en-US" sz="1200" b="1" i="0" u="none" strike="noStrike">
                        <a:solidFill>
                          <a:srgbClr val="000000"/>
                        </a:solidFill>
                        <a:effectLst/>
                        <a:latin typeface="Helvetica"/>
                      </a:endParaRPr>
                    </a:p>
                  </a:txBody>
                  <a:tcPr marL="5943" marR="5943" marT="5943" marB="0"/>
                </a:tc>
                <a:tc>
                  <a:txBody>
                    <a:bodyPr/>
                    <a:lstStyle/>
                    <a:p>
                      <a:pPr algn="l" fontAlgn="t"/>
                      <a:r>
                        <a:rPr lang="en-US" sz="1200" u="none" strike="noStrike">
                          <a:effectLst/>
                        </a:rPr>
                        <a:t>Forest Street 6” Part1 1750 ft.</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$175,000.00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$50,000.00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dirty="0">
                          <a:effectLst/>
                        </a:rPr>
                        <a:t>$40,000.00</a:t>
                      </a:r>
                      <a:endParaRPr lang="en-US" sz="1200" b="0" i="0" u="none" strike="noStrike" dirty="0">
                        <a:solidFill>
                          <a:srgbClr val="000000"/>
                        </a:solidFill>
                        <a:effectLst/>
                        <a:latin typeface="Helvetica"/>
                      </a:endParaRPr>
                    </a:p>
                  </a:txBody>
                  <a:tcPr marL="5943" marR="5943" marT="5943" marB="0"/>
                </a:tc>
                <a:tc>
                  <a:txBody>
                    <a:bodyPr/>
                    <a:lstStyle/>
                    <a:p>
                      <a:pPr algn="ctr" fontAlgn="t"/>
                      <a:r>
                        <a:rPr lang="en-US" sz="1200" u="none" strike="noStrike">
                          <a:effectLst/>
                        </a:rPr>
                        <a:t> </a:t>
                      </a:r>
                      <a:endParaRPr lang="en-US" sz="1200" b="0" i="0" u="none" strike="noStrike">
                        <a:solidFill>
                          <a:srgbClr val="000000"/>
                        </a:solidFill>
                        <a:effectLst/>
                        <a:latin typeface="Helvetica"/>
                      </a:endParaRPr>
                    </a:p>
                  </a:txBody>
                  <a:tcPr marL="5943" marR="5943" marT="5943" marB="0"/>
                </a:tc>
              </a:tr>
              <a:tr h="371703">
                <a:tc>
                  <a:txBody>
                    <a:bodyPr/>
                    <a:lstStyle/>
                    <a:p>
                      <a:pPr algn="l" fontAlgn="t"/>
                      <a:r>
                        <a:rPr lang="en-US" sz="1200" u="none" strike="noStrike">
                          <a:effectLst/>
                        </a:rPr>
                        <a:t>2019</a:t>
                      </a:r>
                      <a:endParaRPr lang="en-US" sz="1200" b="1" i="0" u="none" strike="noStrike">
                        <a:solidFill>
                          <a:srgbClr val="000000"/>
                        </a:solidFill>
                        <a:effectLst/>
                        <a:latin typeface="Helvetica"/>
                      </a:endParaRPr>
                    </a:p>
                  </a:txBody>
                  <a:tcPr marL="5943" marR="5943" marT="5943" marB="0"/>
                </a:tc>
                <a:tc>
                  <a:txBody>
                    <a:bodyPr/>
                    <a:lstStyle/>
                    <a:p>
                      <a:pPr algn="l" fontAlgn="t"/>
                      <a:r>
                        <a:rPr lang="en-US" sz="1200" u="none" strike="noStrike">
                          <a:effectLst/>
                        </a:rPr>
                        <a:t>Forest Street 6” Part2 1750 ft.</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$175,000.00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$50,000.00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$40,000.00</a:t>
                      </a:r>
                      <a:endParaRPr lang="en-US" sz="1200" b="0" i="0" u="none" strike="noStrike">
                        <a:solidFill>
                          <a:srgbClr val="000000"/>
                        </a:solidFill>
                        <a:effectLst/>
                        <a:latin typeface="Helvetica"/>
                      </a:endParaRPr>
                    </a:p>
                  </a:txBody>
                  <a:tcPr marL="5943" marR="5943" marT="5943" marB="0"/>
                </a:tc>
                <a:tc>
                  <a:txBody>
                    <a:bodyPr/>
                    <a:lstStyle/>
                    <a:p>
                      <a:pPr algn="ctr" fontAlgn="t"/>
                      <a:r>
                        <a:rPr lang="en-US" sz="1200" u="none" strike="noStrike" dirty="0">
                          <a:effectLst/>
                        </a:rPr>
                        <a:t> </a:t>
                      </a:r>
                      <a:endParaRPr lang="en-US" sz="1200" b="0" i="0" u="none" strike="noStrike" dirty="0">
                        <a:solidFill>
                          <a:srgbClr val="000000"/>
                        </a:solidFill>
                        <a:effectLst/>
                        <a:latin typeface="Helvetica"/>
                      </a:endParaRPr>
                    </a:p>
                  </a:txBody>
                  <a:tcPr marL="5943" marR="5943" marT="5943" marB="0"/>
                </a:tc>
              </a:tr>
              <a:tr h="737463">
                <a:tc>
                  <a:txBody>
                    <a:bodyPr/>
                    <a:lstStyle/>
                    <a:p>
                      <a:pPr algn="l" fontAlgn="t"/>
                      <a:r>
                        <a:rPr lang="en-US" sz="1200" u="none" strike="noStrike">
                          <a:effectLst/>
                        </a:rPr>
                        <a:t>2020</a:t>
                      </a:r>
                      <a:endParaRPr lang="en-US" sz="1200" b="1" i="0" u="none" strike="noStrike">
                        <a:solidFill>
                          <a:srgbClr val="000000"/>
                        </a:solidFill>
                        <a:effectLst/>
                        <a:latin typeface="Helvetica"/>
                      </a:endParaRPr>
                    </a:p>
                  </a:txBody>
                  <a:tcPr marL="5943" marR="5943" marT="5943" marB="0"/>
                </a:tc>
                <a:tc>
                  <a:txBody>
                    <a:bodyPr/>
                    <a:lstStyle/>
                    <a:p>
                      <a:pPr algn="l" fontAlgn="t"/>
                      <a:r>
                        <a:rPr lang="en-US" sz="1200" u="none" strike="noStrike">
                          <a:effectLst/>
                        </a:rPr>
                        <a:t>Hairston and Bridge beside Lester Penn, Independence to Mulberry 2000 ft 8”</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$250,000.00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$60,000.00</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a:effectLst/>
                        </a:rPr>
                        <a:t>$40,000.00</a:t>
                      </a:r>
                      <a:endParaRPr lang="en-US" sz="1200" b="0" i="0" u="none" strike="noStrike">
                        <a:solidFill>
                          <a:srgbClr val="000000"/>
                        </a:solidFill>
                        <a:effectLst/>
                        <a:latin typeface="Helvetica"/>
                      </a:endParaRPr>
                    </a:p>
                  </a:txBody>
                  <a:tcPr marL="5943" marR="5943" marT="5943" marB="0"/>
                </a:tc>
                <a:tc>
                  <a:txBody>
                    <a:bodyPr/>
                    <a:lstStyle/>
                    <a:p>
                      <a:pPr algn="ctr" fontAlgn="t"/>
                      <a:r>
                        <a:rPr lang="en-US" sz="1200" u="none" strike="noStrike" dirty="0">
                          <a:effectLst/>
                        </a:rPr>
                        <a:t> </a:t>
                      </a:r>
                      <a:endParaRPr lang="en-US" sz="1200" b="0" i="0" u="none" strike="noStrike" dirty="0">
                        <a:solidFill>
                          <a:srgbClr val="000000"/>
                        </a:solidFill>
                        <a:effectLst/>
                        <a:latin typeface="Helvetica"/>
                      </a:endParaRPr>
                    </a:p>
                  </a:txBody>
                  <a:tcPr marL="5943" marR="5943" marT="5943" marB="0"/>
                </a:tc>
              </a:tr>
              <a:tr h="119062">
                <a:tc>
                  <a:txBody>
                    <a:bodyPr/>
                    <a:lstStyle/>
                    <a:p>
                      <a:pPr algn="l" fontAlgn="t"/>
                      <a:r>
                        <a:rPr lang="en-US" sz="1200" u="none" strike="noStrike" dirty="0">
                          <a:effectLst/>
                        </a:rPr>
                        <a:t>2021</a:t>
                      </a:r>
                      <a:endParaRPr lang="en-US" sz="1200" b="1" i="0" u="none" strike="noStrike" dirty="0">
                        <a:solidFill>
                          <a:srgbClr val="000000"/>
                        </a:solidFill>
                        <a:effectLst/>
                        <a:latin typeface="Helvetica"/>
                      </a:endParaRPr>
                    </a:p>
                  </a:txBody>
                  <a:tcPr marL="5943" marR="5943" marT="5943" marB="0"/>
                </a:tc>
                <a:tc>
                  <a:txBody>
                    <a:bodyPr/>
                    <a:lstStyle/>
                    <a:p>
                      <a:pPr algn="l" fontAlgn="t"/>
                      <a:r>
                        <a:rPr lang="en-US" sz="1200" u="none" strike="noStrike">
                          <a:effectLst/>
                        </a:rPr>
                        <a:t>Barton 1000 ft. and Amy 680 ft. 6”</a:t>
                      </a:r>
                      <a:endParaRPr lang="en-US" sz="1200" b="0" i="0" u="none" strike="noStrike">
                        <a:solidFill>
                          <a:srgbClr val="000000"/>
                        </a:solidFill>
                        <a:effectLst/>
                        <a:latin typeface="Helvetica"/>
                      </a:endParaRPr>
                    </a:p>
                  </a:txBody>
                  <a:tcPr marL="5943" marR="5943" marT="5943" marB="0"/>
                </a:tc>
                <a:tc>
                  <a:txBody>
                    <a:bodyPr/>
                    <a:lstStyle/>
                    <a:p>
                      <a:pPr algn="r" fontAlgn="t"/>
                      <a:r>
                        <a:rPr lang="en-US" sz="1200" u="none" strike="noStrike" dirty="0">
                          <a:effectLst/>
                        </a:rPr>
                        <a:t>$160,000.00</a:t>
                      </a:r>
                      <a:endParaRPr lang="en-US" sz="1200" b="0" i="0" u="none" strike="noStrike" dirty="0">
                        <a:solidFill>
                          <a:srgbClr val="000000"/>
                        </a:solidFill>
                        <a:effectLst/>
                        <a:latin typeface="Helvetica"/>
                      </a:endParaRPr>
                    </a:p>
                  </a:txBody>
                  <a:tcPr marL="5943" marR="5943" marT="5943" marB="0"/>
                </a:tc>
                <a:tc>
                  <a:txBody>
                    <a:bodyPr/>
                    <a:lstStyle/>
                    <a:p>
                      <a:pPr algn="r" fontAlgn="t"/>
                      <a:r>
                        <a:rPr lang="en-US" sz="1200" u="none" strike="noStrike" dirty="0">
                          <a:effectLst/>
                        </a:rPr>
                        <a:t>$40,000.00</a:t>
                      </a:r>
                      <a:endParaRPr lang="en-US" sz="1200" b="0" i="0" u="none" strike="noStrike" dirty="0">
                        <a:solidFill>
                          <a:srgbClr val="000000"/>
                        </a:solidFill>
                        <a:effectLst/>
                        <a:latin typeface="Helvetica"/>
                      </a:endParaRPr>
                    </a:p>
                  </a:txBody>
                  <a:tcPr marL="5943" marR="5943" marT="5943" marB="0"/>
                </a:tc>
                <a:tc>
                  <a:txBody>
                    <a:bodyPr/>
                    <a:lstStyle/>
                    <a:p>
                      <a:pPr algn="r" fontAlgn="t"/>
                      <a:r>
                        <a:rPr lang="en-US" sz="1200" u="none" strike="noStrike" dirty="0">
                          <a:effectLst/>
                        </a:rPr>
                        <a:t>$40,000.00</a:t>
                      </a:r>
                      <a:endParaRPr lang="en-US" sz="1200" b="0" i="0" u="none" strike="noStrike" dirty="0">
                        <a:solidFill>
                          <a:srgbClr val="000000"/>
                        </a:solidFill>
                        <a:effectLst/>
                        <a:latin typeface="Helvetica"/>
                      </a:endParaRPr>
                    </a:p>
                  </a:txBody>
                  <a:tcPr marL="5943" marR="5943" marT="5943" marB="0"/>
                </a:tc>
                <a:tc>
                  <a:txBody>
                    <a:bodyPr/>
                    <a:lstStyle/>
                    <a:p>
                      <a:pPr algn="ctr" fontAlgn="t"/>
                      <a:r>
                        <a:rPr lang="en-US" sz="1200" u="none" strike="noStrike" dirty="0">
                          <a:effectLst/>
                        </a:rPr>
                        <a:t> </a:t>
                      </a:r>
                      <a:endParaRPr lang="en-US" sz="1200" b="0" i="0" u="none" strike="noStrike" dirty="0">
                        <a:solidFill>
                          <a:srgbClr val="000000"/>
                        </a:solidFill>
                        <a:effectLst/>
                        <a:latin typeface="Helvetica"/>
                      </a:endParaRPr>
                    </a:p>
                  </a:txBody>
                  <a:tcPr marL="5943" marR="5943" marT="5943" marB="0"/>
                </a:tc>
              </a:tr>
            </a:tbl>
          </a:graphicData>
        </a:graphic>
      </p:graphicFrame>
      <p:sp>
        <p:nvSpPr>
          <p:cNvPr id="4" name="Slide Number Placeholder 3"/>
          <p:cNvSpPr>
            <a:spLocks noGrp="1"/>
          </p:cNvSpPr>
          <p:nvPr>
            <p:ph type="sldNum" sz="quarter" idx="12"/>
          </p:nvPr>
        </p:nvSpPr>
        <p:spPr/>
        <p:txBody>
          <a:bodyPr/>
          <a:lstStyle/>
          <a:p>
            <a:fld id="{A8DBA3A1-31BE-45C3-8170-7B3D77EE5BDC}" type="slidenum">
              <a:rPr lang="en-US" smtClean="0"/>
              <a:t>42</a:t>
            </a:fld>
            <a:endParaRPr lang="en-US"/>
          </a:p>
        </p:txBody>
      </p:sp>
    </p:spTree>
    <p:extLst>
      <p:ext uri="{BB962C8B-B14F-4D97-AF65-F5344CB8AC3E}">
        <p14:creationId xmlns:p14="http://schemas.microsoft.com/office/powerpoint/2010/main" val="33043804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620000" cy="1295400"/>
          </a:xfrm>
        </p:spPr>
        <p:txBody>
          <a:bodyPr>
            <a:normAutofit fontScale="90000"/>
          </a:bodyPr>
          <a:lstStyle/>
          <a:p>
            <a:pPr algn="l"/>
            <a:r>
              <a:rPr lang="en-US" sz="5300" dirty="0" smtClean="0">
                <a:solidFill>
                  <a:schemeClr val="accent1">
                    <a:lumMod val="50000"/>
                  </a:schemeClr>
                </a:solidFill>
              </a:rPr>
              <a:t>FY2018 Proposed Budget   </a:t>
            </a:r>
            <a:r>
              <a:rPr lang="en-US" dirty="0" smtClean="0"/>
              <a:t>		</a:t>
            </a:r>
            <a:endParaRPr lang="en-US" dirty="0"/>
          </a:p>
        </p:txBody>
      </p:sp>
      <p:sp>
        <p:nvSpPr>
          <p:cNvPr id="3" name="Content Placeholder 2"/>
          <p:cNvSpPr>
            <a:spLocks noGrp="1"/>
          </p:cNvSpPr>
          <p:nvPr>
            <p:ph idx="1"/>
          </p:nvPr>
        </p:nvSpPr>
        <p:spPr>
          <a:xfrm>
            <a:off x="457200" y="1295400"/>
            <a:ext cx="8229600" cy="5105400"/>
          </a:xfrm>
        </p:spPr>
        <p:txBody>
          <a:bodyPr>
            <a:normAutofit fontScale="92500" lnSpcReduction="10000"/>
          </a:bodyPr>
          <a:lstStyle/>
          <a:p>
            <a:pPr marL="0" indent="0">
              <a:buNone/>
            </a:pPr>
            <a:r>
              <a:rPr lang="en-US" sz="3000" b="1" dirty="0" smtClean="0">
                <a:solidFill>
                  <a:schemeClr val="accent1">
                    <a:lumMod val="50000"/>
                  </a:schemeClr>
                </a:solidFill>
                <a:latin typeface="+mn-lt"/>
              </a:rPr>
              <a:t>Electric</a:t>
            </a:r>
            <a:endParaRPr lang="en-US" sz="2400" dirty="0" smtClean="0">
              <a:solidFill>
                <a:schemeClr val="tx1"/>
              </a:solidFill>
              <a:latin typeface="+mn-lt"/>
            </a:endParaRPr>
          </a:p>
          <a:p>
            <a:pPr indent="-342900"/>
            <a:r>
              <a:rPr lang="en-US" sz="2400" dirty="0" smtClean="0">
                <a:solidFill>
                  <a:schemeClr val="tx1"/>
                </a:solidFill>
                <a:latin typeface="+mn-lt"/>
              </a:rPr>
              <a:t>No change in the City’s electric rate is being recommended, however, the FY18 budget leaves very little margin for deviations as power costs are projected to increase.  Costs are projected to begin a slight decrease in FY19.</a:t>
            </a:r>
          </a:p>
          <a:p>
            <a:pPr indent="-342900"/>
            <a:r>
              <a:rPr lang="en-US" sz="2400" dirty="0" smtClean="0">
                <a:solidFill>
                  <a:schemeClr val="tx1"/>
                </a:solidFill>
                <a:latin typeface="+mn-lt"/>
              </a:rPr>
              <a:t>Electric budget includes funding for implementation of customer-service portal to enhance notifications, warnings,  power outage information, access to account information, funding for hydro repairs/trash rake, 2</a:t>
            </a:r>
            <a:r>
              <a:rPr lang="en-US" sz="2400" baseline="30000" dirty="0" smtClean="0">
                <a:solidFill>
                  <a:schemeClr val="tx1"/>
                </a:solidFill>
                <a:latin typeface="+mn-lt"/>
              </a:rPr>
              <a:t>nd</a:t>
            </a:r>
            <a:r>
              <a:rPr lang="en-US" sz="2400" dirty="0" smtClean="0">
                <a:solidFill>
                  <a:schemeClr val="tx1"/>
                </a:solidFill>
                <a:latin typeface="+mn-lt"/>
              </a:rPr>
              <a:t> year of SCADA system upgrades, trencher, and transformer/line upgrades.  FY18 Electric budget is $21,366,005, approximately $1M more than the FY17 approved budget of $20,374,740.  Increase is attributed to the increase in the Purchased Power line from FY17 of $15,950,000 to FY18 of $17,008,625, the largest single line item expense in the City’s budget. </a:t>
            </a:r>
            <a:endParaRPr lang="en-US" sz="2400" dirty="0">
              <a:solidFill>
                <a:schemeClr val="tx1"/>
              </a:solidFill>
              <a:latin typeface="+mn-lt"/>
            </a:endParaRPr>
          </a:p>
          <a:p>
            <a:pPr marL="0" indent="0">
              <a:buNone/>
            </a:pPr>
            <a:endParaRPr lang="en-US" sz="2400" dirty="0"/>
          </a:p>
          <a:p>
            <a:pPr marL="0" indent="0">
              <a:buNone/>
            </a:pPr>
            <a:endParaRPr lang="en-US" sz="2600" b="1" dirty="0" smtClean="0"/>
          </a:p>
        </p:txBody>
      </p:sp>
      <p:sp>
        <p:nvSpPr>
          <p:cNvPr id="4" name="Slide Number Placeholder 3"/>
          <p:cNvSpPr>
            <a:spLocks noGrp="1"/>
          </p:cNvSpPr>
          <p:nvPr>
            <p:ph type="sldNum" sz="quarter" idx="12"/>
          </p:nvPr>
        </p:nvSpPr>
        <p:spPr/>
        <p:txBody>
          <a:bodyPr/>
          <a:lstStyle/>
          <a:p>
            <a:fld id="{A8DBA3A1-31BE-45C3-8170-7B3D77EE5BDC}" type="slidenum">
              <a:rPr lang="en-US" smtClean="0"/>
              <a:t>43</a:t>
            </a:fld>
            <a:endParaRPr lang="en-US"/>
          </a:p>
        </p:txBody>
      </p:sp>
    </p:spTree>
    <p:extLst>
      <p:ext uri="{BB962C8B-B14F-4D97-AF65-F5344CB8AC3E}">
        <p14:creationId xmlns:p14="http://schemas.microsoft.com/office/powerpoint/2010/main" val="33638179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8DBA3A1-31BE-45C3-8170-7B3D77EE5BDC}" type="slidenum">
              <a:rPr lang="en-US" smtClean="0"/>
              <a:t>44</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76200"/>
            <a:ext cx="8077200" cy="670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1724193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71600"/>
          </a:xfrm>
        </p:spPr>
        <p:txBody>
          <a:bodyPr/>
          <a:lstStyle/>
          <a:p>
            <a:r>
              <a:rPr lang="en-US" dirty="0">
                <a:solidFill>
                  <a:schemeClr val="accent1">
                    <a:lumMod val="50000"/>
                  </a:schemeClr>
                </a:solidFill>
              </a:rPr>
              <a:t>FY2018 Proposed Budget</a:t>
            </a:r>
            <a:endParaRPr lang="en-US" dirty="0"/>
          </a:p>
        </p:txBody>
      </p:sp>
      <p:sp>
        <p:nvSpPr>
          <p:cNvPr id="4" name="Slide Number Placeholder 3"/>
          <p:cNvSpPr>
            <a:spLocks noGrp="1"/>
          </p:cNvSpPr>
          <p:nvPr>
            <p:ph type="sldNum" sz="quarter" idx="12"/>
          </p:nvPr>
        </p:nvSpPr>
        <p:spPr/>
        <p:txBody>
          <a:bodyPr/>
          <a:lstStyle/>
          <a:p>
            <a:fld id="{A8DBA3A1-31BE-45C3-8170-7B3D77EE5BDC}" type="slidenum">
              <a:rPr lang="en-US" smtClean="0"/>
              <a:t>45</a:t>
            </a:fld>
            <a:endParaRPr lang="en-US"/>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523690184"/>
              </p:ext>
            </p:extLst>
          </p:nvPr>
        </p:nvGraphicFramePr>
        <p:xfrm>
          <a:off x="685800" y="1437640"/>
          <a:ext cx="7924802" cy="4963161"/>
        </p:xfrm>
        <a:graphic>
          <a:graphicData uri="http://schemas.openxmlformats.org/drawingml/2006/table">
            <a:tbl>
              <a:tblPr>
                <a:tableStyleId>{5C22544A-7EE6-4342-B048-85BDC9FD1C3A}</a:tableStyleId>
              </a:tblPr>
              <a:tblGrid>
                <a:gridCol w="2313582"/>
                <a:gridCol w="1402805"/>
                <a:gridCol w="1402805"/>
                <a:gridCol w="1402805"/>
                <a:gridCol w="1402805"/>
              </a:tblGrid>
              <a:tr h="261219">
                <a:tc gridSpan="5">
                  <a:txBody>
                    <a:bodyPr/>
                    <a:lstStyle/>
                    <a:p>
                      <a:pPr algn="ctr" fontAlgn="b"/>
                      <a:r>
                        <a:rPr lang="en-US" sz="1600" b="1" u="none" strike="noStrike" dirty="0">
                          <a:effectLst/>
                        </a:rPr>
                        <a:t>Summary Statement of Budget Estimates</a:t>
                      </a:r>
                      <a:endParaRPr lang="en-US" sz="1600" b="1" i="0" u="none" strike="noStrike" dirty="0">
                        <a:solidFill>
                          <a:srgbClr val="000000"/>
                        </a:solidFill>
                        <a:effectLst/>
                        <a:latin typeface="Calibri"/>
                      </a:endParaRPr>
                    </a:p>
                  </a:txBody>
                  <a:tcPr marL="7088" marR="7088" marT="7088"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61219">
                <a:tc gridSpan="5">
                  <a:txBody>
                    <a:bodyPr/>
                    <a:lstStyle/>
                    <a:p>
                      <a:pPr algn="ctr" fontAlgn="b"/>
                      <a:r>
                        <a:rPr lang="en-US" sz="1600" b="1" u="none" strike="noStrike" dirty="0">
                          <a:effectLst/>
                        </a:rPr>
                        <a:t>2017-2018</a:t>
                      </a:r>
                      <a:endParaRPr lang="en-US" sz="1600" b="1" i="0" u="none" strike="noStrike" dirty="0">
                        <a:solidFill>
                          <a:srgbClr val="000000"/>
                        </a:solidFill>
                        <a:effectLst/>
                        <a:latin typeface="Calibri"/>
                      </a:endParaRPr>
                    </a:p>
                  </a:txBody>
                  <a:tcPr marL="7088" marR="7088" marT="7088"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61219">
                <a:tc>
                  <a:txBody>
                    <a:bodyPr/>
                    <a:lstStyle/>
                    <a:p>
                      <a:pPr algn="ctr" fontAlgn="b"/>
                      <a:r>
                        <a:rPr lang="en-US" sz="1600" u="none" strike="noStrike" dirty="0">
                          <a:effectLst/>
                        </a:rPr>
                        <a:t> </a:t>
                      </a:r>
                      <a:endParaRPr lang="en-US" sz="1600" b="0" i="0" u="none" strike="noStrike" dirty="0">
                        <a:solidFill>
                          <a:srgbClr val="000000"/>
                        </a:solidFill>
                        <a:effectLst/>
                        <a:latin typeface="Calibri"/>
                      </a:endParaRPr>
                    </a:p>
                  </a:txBody>
                  <a:tcPr marL="7088" marR="7088" marT="7088" marB="0" anchor="b"/>
                </a:tc>
                <a:tc>
                  <a:txBody>
                    <a:bodyPr/>
                    <a:lstStyle/>
                    <a:p>
                      <a:pPr algn="ctr" fontAlgn="b"/>
                      <a:r>
                        <a:rPr lang="en-US" sz="1600" u="none" strike="noStrike">
                          <a:effectLst/>
                        </a:rPr>
                        <a:t> </a:t>
                      </a:r>
                      <a:endParaRPr lang="en-US" sz="1600" b="0" i="0" u="none" strike="noStrike">
                        <a:solidFill>
                          <a:srgbClr val="000000"/>
                        </a:solidFill>
                        <a:effectLst/>
                        <a:latin typeface="Calibri"/>
                      </a:endParaRPr>
                    </a:p>
                  </a:txBody>
                  <a:tcPr marL="7088" marR="7088" marT="7088" marB="0" anchor="b"/>
                </a:tc>
                <a:tc>
                  <a:txBody>
                    <a:bodyPr/>
                    <a:lstStyle/>
                    <a:p>
                      <a:pPr algn="ctr" fontAlgn="b"/>
                      <a:r>
                        <a:rPr lang="en-US" sz="1600" u="none" strike="noStrike">
                          <a:effectLst/>
                        </a:rPr>
                        <a:t> </a:t>
                      </a:r>
                      <a:endParaRPr lang="en-US" sz="1600" b="0" i="0" u="none" strike="noStrike">
                        <a:solidFill>
                          <a:srgbClr val="000000"/>
                        </a:solidFill>
                        <a:effectLst/>
                        <a:latin typeface="Calibri"/>
                      </a:endParaRPr>
                    </a:p>
                  </a:txBody>
                  <a:tcPr marL="7088" marR="7088" marT="7088" marB="0" anchor="b"/>
                </a:tc>
                <a:tc>
                  <a:txBody>
                    <a:bodyPr/>
                    <a:lstStyle/>
                    <a:p>
                      <a:pPr algn="ctr" fontAlgn="b"/>
                      <a:r>
                        <a:rPr lang="en-US" sz="1600" u="none" strike="noStrike">
                          <a:effectLst/>
                        </a:rPr>
                        <a:t> </a:t>
                      </a:r>
                      <a:endParaRPr lang="en-US" sz="1600" b="0" i="0" u="none" strike="noStrike">
                        <a:solidFill>
                          <a:srgbClr val="000000"/>
                        </a:solidFill>
                        <a:effectLst/>
                        <a:latin typeface="Calibri"/>
                      </a:endParaRPr>
                    </a:p>
                  </a:txBody>
                  <a:tcPr marL="7088" marR="7088" marT="7088" marB="0" anchor="b"/>
                </a:tc>
                <a:tc>
                  <a:txBody>
                    <a:bodyPr/>
                    <a:lstStyle/>
                    <a:p>
                      <a:pPr algn="ctr" fontAlgn="b"/>
                      <a:r>
                        <a:rPr lang="en-US" sz="1600" u="none" strike="noStrike">
                          <a:effectLst/>
                        </a:rPr>
                        <a:t>Changes</a:t>
                      </a:r>
                      <a:endParaRPr lang="en-US" sz="1600" b="0" i="0" u="none" strike="noStrike">
                        <a:solidFill>
                          <a:srgbClr val="000000"/>
                        </a:solidFill>
                        <a:effectLst/>
                        <a:latin typeface="Calibri"/>
                      </a:endParaRPr>
                    </a:p>
                  </a:txBody>
                  <a:tcPr marL="7088" marR="7088" marT="7088" marB="0" anchor="b"/>
                </a:tc>
              </a:tr>
              <a:tr h="261219">
                <a:tc>
                  <a:txBody>
                    <a:bodyPr/>
                    <a:lstStyle/>
                    <a:p>
                      <a:pPr algn="ctr" fontAlgn="b"/>
                      <a:endParaRPr lang="en-US" sz="1600" b="0" i="0" u="none" strike="noStrike" dirty="0">
                        <a:solidFill>
                          <a:srgbClr val="000000"/>
                        </a:solidFill>
                        <a:effectLst/>
                        <a:latin typeface="Calibri"/>
                      </a:endParaRPr>
                    </a:p>
                  </a:txBody>
                  <a:tcPr marL="7088" marR="7088" marT="7088" marB="0" anchor="b"/>
                </a:tc>
                <a:tc>
                  <a:txBody>
                    <a:bodyPr/>
                    <a:lstStyle/>
                    <a:p>
                      <a:pPr algn="ctr" fontAlgn="b"/>
                      <a:r>
                        <a:rPr lang="en-US" sz="1600" u="none" strike="noStrike">
                          <a:effectLst/>
                        </a:rPr>
                        <a:t>Approved</a:t>
                      </a:r>
                      <a:endParaRPr lang="en-US" sz="1600" b="0" i="0" u="none" strike="noStrike">
                        <a:solidFill>
                          <a:srgbClr val="000000"/>
                        </a:solidFill>
                        <a:effectLst/>
                        <a:latin typeface="Calibri"/>
                      </a:endParaRPr>
                    </a:p>
                  </a:txBody>
                  <a:tcPr marL="7088" marR="7088" marT="7088" marB="0" anchor="b"/>
                </a:tc>
                <a:tc>
                  <a:txBody>
                    <a:bodyPr/>
                    <a:lstStyle/>
                    <a:p>
                      <a:pPr algn="ctr" fontAlgn="b"/>
                      <a:r>
                        <a:rPr lang="en-US" sz="1600" u="none" strike="noStrike">
                          <a:effectLst/>
                        </a:rPr>
                        <a:t>Revised</a:t>
                      </a:r>
                      <a:endParaRPr lang="en-US" sz="1600" b="0" i="0" u="none" strike="noStrike">
                        <a:solidFill>
                          <a:srgbClr val="000000"/>
                        </a:solidFill>
                        <a:effectLst/>
                        <a:latin typeface="Calibri"/>
                      </a:endParaRPr>
                    </a:p>
                  </a:txBody>
                  <a:tcPr marL="7088" marR="7088" marT="7088" marB="0" anchor="b"/>
                </a:tc>
                <a:tc>
                  <a:txBody>
                    <a:bodyPr/>
                    <a:lstStyle/>
                    <a:p>
                      <a:pPr algn="ctr" fontAlgn="b"/>
                      <a:r>
                        <a:rPr lang="en-US" sz="1600" u="none" strike="noStrike">
                          <a:effectLst/>
                        </a:rPr>
                        <a:t>Proposed</a:t>
                      </a:r>
                      <a:endParaRPr lang="en-US" sz="1600" b="0" i="0" u="none" strike="noStrike">
                        <a:solidFill>
                          <a:srgbClr val="000000"/>
                        </a:solidFill>
                        <a:effectLst/>
                        <a:latin typeface="Calibri"/>
                      </a:endParaRPr>
                    </a:p>
                  </a:txBody>
                  <a:tcPr marL="7088" marR="7088" marT="7088" marB="0" anchor="b"/>
                </a:tc>
                <a:tc>
                  <a:txBody>
                    <a:bodyPr/>
                    <a:lstStyle/>
                    <a:p>
                      <a:pPr algn="ctr" fontAlgn="b"/>
                      <a:r>
                        <a:rPr lang="en-US" sz="1600" u="none" strike="noStrike">
                          <a:effectLst/>
                        </a:rPr>
                        <a:t>FY2017 to</a:t>
                      </a:r>
                      <a:endParaRPr lang="en-US" sz="1600" b="0" i="0" u="none" strike="noStrike">
                        <a:solidFill>
                          <a:srgbClr val="000000"/>
                        </a:solidFill>
                        <a:effectLst/>
                        <a:latin typeface="Calibri"/>
                      </a:endParaRPr>
                    </a:p>
                  </a:txBody>
                  <a:tcPr marL="7088" marR="7088" marT="7088" marB="0" anchor="b"/>
                </a:tc>
              </a:tr>
              <a:tr h="261219">
                <a:tc>
                  <a:txBody>
                    <a:bodyPr/>
                    <a:lstStyle/>
                    <a:p>
                      <a:pPr algn="ctr" fontAlgn="b"/>
                      <a:r>
                        <a:rPr lang="en-US" sz="1600" u="none" strike="noStrike" dirty="0">
                          <a:effectLst/>
                        </a:rPr>
                        <a:t>Fund</a:t>
                      </a:r>
                      <a:endParaRPr lang="en-US" sz="1600" b="0" i="0" u="none" strike="noStrike" dirty="0">
                        <a:solidFill>
                          <a:srgbClr val="000000"/>
                        </a:solidFill>
                        <a:effectLst/>
                        <a:latin typeface="Calibri"/>
                      </a:endParaRPr>
                    </a:p>
                  </a:txBody>
                  <a:tcPr marL="7088" marR="7088" marT="7088" marB="0" anchor="b"/>
                </a:tc>
                <a:tc>
                  <a:txBody>
                    <a:bodyPr/>
                    <a:lstStyle/>
                    <a:p>
                      <a:pPr algn="ctr" fontAlgn="b"/>
                      <a:r>
                        <a:rPr lang="en-US" sz="1600" u="none" strike="noStrike">
                          <a:effectLst/>
                        </a:rPr>
                        <a:t>FY2017</a:t>
                      </a:r>
                      <a:endParaRPr lang="en-US" sz="1600" b="0" i="0" u="none" strike="noStrike">
                        <a:solidFill>
                          <a:srgbClr val="000000"/>
                        </a:solidFill>
                        <a:effectLst/>
                        <a:latin typeface="Calibri"/>
                      </a:endParaRPr>
                    </a:p>
                  </a:txBody>
                  <a:tcPr marL="7088" marR="7088" marT="7088" marB="0" anchor="b"/>
                </a:tc>
                <a:tc>
                  <a:txBody>
                    <a:bodyPr/>
                    <a:lstStyle/>
                    <a:p>
                      <a:pPr algn="ctr" fontAlgn="b"/>
                      <a:r>
                        <a:rPr lang="en-US" sz="1600" u="none" strike="noStrike">
                          <a:effectLst/>
                        </a:rPr>
                        <a:t>FY2017</a:t>
                      </a:r>
                      <a:endParaRPr lang="en-US" sz="1600" b="0" i="0" u="none" strike="noStrike">
                        <a:solidFill>
                          <a:srgbClr val="000000"/>
                        </a:solidFill>
                        <a:effectLst/>
                        <a:latin typeface="Calibri"/>
                      </a:endParaRPr>
                    </a:p>
                  </a:txBody>
                  <a:tcPr marL="7088" marR="7088" marT="7088" marB="0" anchor="b"/>
                </a:tc>
                <a:tc>
                  <a:txBody>
                    <a:bodyPr/>
                    <a:lstStyle/>
                    <a:p>
                      <a:pPr algn="ctr" fontAlgn="b"/>
                      <a:r>
                        <a:rPr lang="en-US" sz="1600" u="none" strike="noStrike">
                          <a:effectLst/>
                        </a:rPr>
                        <a:t>FY2018</a:t>
                      </a:r>
                      <a:endParaRPr lang="en-US" sz="1600" b="0" i="0" u="none" strike="noStrike">
                        <a:solidFill>
                          <a:srgbClr val="000000"/>
                        </a:solidFill>
                        <a:effectLst/>
                        <a:latin typeface="Calibri"/>
                      </a:endParaRPr>
                    </a:p>
                  </a:txBody>
                  <a:tcPr marL="7088" marR="7088" marT="7088" marB="0" anchor="b"/>
                </a:tc>
                <a:tc>
                  <a:txBody>
                    <a:bodyPr/>
                    <a:lstStyle/>
                    <a:p>
                      <a:pPr algn="ctr" fontAlgn="b"/>
                      <a:r>
                        <a:rPr lang="en-US" sz="1600" u="none" strike="noStrike">
                          <a:effectLst/>
                        </a:rPr>
                        <a:t>FY2018</a:t>
                      </a:r>
                      <a:endParaRPr lang="en-US" sz="1600" b="0" i="0" u="none" strike="noStrike">
                        <a:solidFill>
                          <a:srgbClr val="000000"/>
                        </a:solidFill>
                        <a:effectLst/>
                        <a:latin typeface="Calibri"/>
                      </a:endParaRPr>
                    </a:p>
                  </a:txBody>
                  <a:tcPr marL="7088" marR="7088" marT="7088" marB="0" anchor="b"/>
                </a:tc>
              </a:tr>
              <a:tr h="261219">
                <a:tc>
                  <a:txBody>
                    <a:bodyPr/>
                    <a:lstStyle/>
                    <a:p>
                      <a:pPr algn="l" fontAlgn="b"/>
                      <a:endParaRPr lang="en-US" sz="1600" b="0" i="0" u="none" strike="noStrike" dirty="0">
                        <a:solidFill>
                          <a:srgbClr val="000000"/>
                        </a:solidFill>
                        <a:effectLst/>
                        <a:latin typeface="Calibri"/>
                      </a:endParaRPr>
                    </a:p>
                  </a:txBody>
                  <a:tcPr marL="7088" marR="7088" marT="7088" marB="0" anchor="b"/>
                </a:tc>
                <a:tc>
                  <a:txBody>
                    <a:bodyPr/>
                    <a:lstStyle/>
                    <a:p>
                      <a:pPr algn="l" fontAlgn="b"/>
                      <a:endParaRPr lang="en-US" sz="1600" b="0" i="0" u="none" strike="noStrike">
                        <a:solidFill>
                          <a:srgbClr val="000000"/>
                        </a:solidFill>
                        <a:effectLst/>
                        <a:latin typeface="Calibri"/>
                      </a:endParaRPr>
                    </a:p>
                  </a:txBody>
                  <a:tcPr marL="7088" marR="7088" marT="7088" marB="0" anchor="b"/>
                </a:tc>
                <a:tc>
                  <a:txBody>
                    <a:bodyPr/>
                    <a:lstStyle/>
                    <a:p>
                      <a:pPr algn="l" fontAlgn="b"/>
                      <a:endParaRPr lang="en-US" sz="1600" b="0" i="0" u="none" strike="noStrike">
                        <a:solidFill>
                          <a:srgbClr val="000000"/>
                        </a:solidFill>
                        <a:effectLst/>
                        <a:latin typeface="Calibri"/>
                      </a:endParaRPr>
                    </a:p>
                  </a:txBody>
                  <a:tcPr marL="7088" marR="7088" marT="7088" marB="0" anchor="b"/>
                </a:tc>
                <a:tc>
                  <a:txBody>
                    <a:bodyPr/>
                    <a:lstStyle/>
                    <a:p>
                      <a:pPr algn="l" fontAlgn="b"/>
                      <a:endParaRPr lang="en-US" sz="1600" b="0" i="0" u="none" strike="noStrike">
                        <a:solidFill>
                          <a:srgbClr val="000000"/>
                        </a:solidFill>
                        <a:effectLst/>
                        <a:latin typeface="Calibri"/>
                      </a:endParaRPr>
                    </a:p>
                  </a:txBody>
                  <a:tcPr marL="7088" marR="7088" marT="7088" marB="0" anchor="b"/>
                </a:tc>
                <a:tc>
                  <a:txBody>
                    <a:bodyPr/>
                    <a:lstStyle/>
                    <a:p>
                      <a:pPr algn="l" fontAlgn="b"/>
                      <a:endParaRPr lang="en-US" sz="1600" b="0" i="0" u="none" strike="noStrike">
                        <a:solidFill>
                          <a:srgbClr val="000000"/>
                        </a:solidFill>
                        <a:effectLst/>
                        <a:latin typeface="Calibri"/>
                      </a:endParaRPr>
                    </a:p>
                  </a:txBody>
                  <a:tcPr marL="7088" marR="7088" marT="7088" marB="0" anchor="b"/>
                </a:tc>
              </a:tr>
              <a:tr h="261219">
                <a:tc>
                  <a:txBody>
                    <a:bodyPr/>
                    <a:lstStyle/>
                    <a:p>
                      <a:pPr algn="l" fontAlgn="b"/>
                      <a:r>
                        <a:rPr lang="en-US" sz="1600" u="none" strike="noStrike" dirty="0">
                          <a:effectLst/>
                        </a:rPr>
                        <a:t>General</a:t>
                      </a:r>
                      <a:endParaRPr lang="en-US" sz="1600" b="0" i="0" u="none" strike="noStrike" dirty="0">
                        <a:solidFill>
                          <a:srgbClr val="000000"/>
                        </a:solidFill>
                        <a:effectLst/>
                        <a:latin typeface="Calibri"/>
                      </a:endParaRPr>
                    </a:p>
                  </a:txBody>
                  <a:tcPr marL="7088" marR="7088" marT="7088" marB="0" anchor="b"/>
                </a:tc>
                <a:tc>
                  <a:txBody>
                    <a:bodyPr/>
                    <a:lstStyle/>
                    <a:p>
                      <a:pPr algn="r" fontAlgn="b"/>
                      <a:r>
                        <a:rPr lang="en-US" sz="1600" u="none" strike="noStrike">
                          <a:effectLst/>
                        </a:rPr>
                        <a:t>30,242,137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32,045,365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29,745,846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(496,291)</a:t>
                      </a:r>
                      <a:endParaRPr lang="en-US" sz="1600" b="0" i="0" u="none" strike="noStrike">
                        <a:solidFill>
                          <a:srgbClr val="000000"/>
                        </a:solidFill>
                        <a:effectLst/>
                        <a:latin typeface="Calibri"/>
                      </a:endParaRPr>
                    </a:p>
                  </a:txBody>
                  <a:tcPr marL="7088" marR="7088" marT="7088" marB="0" anchor="b"/>
                </a:tc>
              </a:tr>
              <a:tr h="261219">
                <a:tc>
                  <a:txBody>
                    <a:bodyPr/>
                    <a:lstStyle/>
                    <a:p>
                      <a:pPr algn="l" fontAlgn="b"/>
                      <a:r>
                        <a:rPr lang="en-US" sz="1600" u="none" strike="noStrike" dirty="0">
                          <a:effectLst/>
                        </a:rPr>
                        <a:t>Meals Tax</a:t>
                      </a:r>
                      <a:endParaRPr lang="en-US" sz="1600" b="0" i="0" u="none" strike="noStrike" dirty="0">
                        <a:solidFill>
                          <a:srgbClr val="000000"/>
                        </a:solidFill>
                        <a:effectLst/>
                        <a:latin typeface="Calibri"/>
                      </a:endParaRPr>
                    </a:p>
                  </a:txBody>
                  <a:tcPr marL="7088" marR="7088" marT="7088" marB="0" anchor="b"/>
                </a:tc>
                <a:tc>
                  <a:txBody>
                    <a:bodyPr/>
                    <a:lstStyle/>
                    <a:p>
                      <a:pPr algn="r" fontAlgn="b"/>
                      <a:r>
                        <a:rPr lang="en-US" sz="1600" u="none" strike="noStrike">
                          <a:effectLst/>
                        </a:rPr>
                        <a:t>2,468,373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2,668,373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2,187,978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(280,395)</a:t>
                      </a:r>
                      <a:endParaRPr lang="en-US" sz="1600" b="0" i="0" u="none" strike="noStrike">
                        <a:solidFill>
                          <a:srgbClr val="000000"/>
                        </a:solidFill>
                        <a:effectLst/>
                        <a:latin typeface="Calibri"/>
                      </a:endParaRPr>
                    </a:p>
                  </a:txBody>
                  <a:tcPr marL="7088" marR="7088" marT="7088" marB="0" anchor="b"/>
                </a:tc>
              </a:tr>
              <a:tr h="261219">
                <a:tc>
                  <a:txBody>
                    <a:bodyPr/>
                    <a:lstStyle/>
                    <a:p>
                      <a:pPr algn="l" fontAlgn="b"/>
                      <a:r>
                        <a:rPr lang="en-US" sz="1600" u="none" strike="noStrike">
                          <a:effectLst/>
                        </a:rPr>
                        <a:t>Capital Reserve</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dirty="0">
                          <a:effectLst/>
                        </a:rPr>
                        <a:t>931,517 </a:t>
                      </a:r>
                      <a:endParaRPr lang="en-US" sz="1600" b="0" i="0" u="none" strike="noStrike" dirty="0">
                        <a:solidFill>
                          <a:srgbClr val="000000"/>
                        </a:solidFill>
                        <a:effectLst/>
                        <a:latin typeface="Calibri"/>
                      </a:endParaRPr>
                    </a:p>
                  </a:txBody>
                  <a:tcPr marL="7088" marR="7088" marT="7088" marB="0" anchor="b"/>
                </a:tc>
                <a:tc>
                  <a:txBody>
                    <a:bodyPr/>
                    <a:lstStyle/>
                    <a:p>
                      <a:pPr algn="r" fontAlgn="b"/>
                      <a:r>
                        <a:rPr lang="en-US" sz="1600" u="none" strike="noStrike">
                          <a:effectLst/>
                        </a:rPr>
                        <a:t>1,764,685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1,100,638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169,121 </a:t>
                      </a:r>
                      <a:endParaRPr lang="en-US" sz="1600" b="0" i="0" u="none" strike="noStrike">
                        <a:solidFill>
                          <a:srgbClr val="000000"/>
                        </a:solidFill>
                        <a:effectLst/>
                        <a:latin typeface="Calibri"/>
                      </a:endParaRPr>
                    </a:p>
                  </a:txBody>
                  <a:tcPr marL="7088" marR="7088" marT="7088" marB="0" anchor="b"/>
                </a:tc>
              </a:tr>
              <a:tr h="261219">
                <a:tc>
                  <a:txBody>
                    <a:bodyPr/>
                    <a:lstStyle/>
                    <a:p>
                      <a:pPr algn="l" fontAlgn="b"/>
                      <a:r>
                        <a:rPr lang="en-US" sz="1600" u="none" strike="noStrike">
                          <a:effectLst/>
                        </a:rPr>
                        <a:t>Refuse</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dirty="0">
                          <a:effectLst/>
                        </a:rPr>
                        <a:t>2,430,000 </a:t>
                      </a:r>
                      <a:endParaRPr lang="en-US" sz="1600" b="0" i="0" u="none" strike="noStrike" dirty="0">
                        <a:solidFill>
                          <a:srgbClr val="000000"/>
                        </a:solidFill>
                        <a:effectLst/>
                        <a:latin typeface="Calibri"/>
                      </a:endParaRPr>
                    </a:p>
                  </a:txBody>
                  <a:tcPr marL="7088" marR="7088" marT="7088" marB="0" anchor="b"/>
                </a:tc>
                <a:tc>
                  <a:txBody>
                    <a:bodyPr/>
                    <a:lstStyle/>
                    <a:p>
                      <a:pPr algn="r" fontAlgn="b"/>
                      <a:r>
                        <a:rPr lang="en-US" sz="1600" u="none" strike="noStrike">
                          <a:effectLst/>
                        </a:rPr>
                        <a:t>2,527,500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2,572,958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142,958 </a:t>
                      </a:r>
                      <a:endParaRPr lang="en-US" sz="1600" b="0" i="0" u="none" strike="noStrike">
                        <a:solidFill>
                          <a:srgbClr val="000000"/>
                        </a:solidFill>
                        <a:effectLst/>
                        <a:latin typeface="Calibri"/>
                      </a:endParaRPr>
                    </a:p>
                  </a:txBody>
                  <a:tcPr marL="7088" marR="7088" marT="7088" marB="0" anchor="b"/>
                </a:tc>
              </a:tr>
              <a:tr h="261219">
                <a:tc>
                  <a:txBody>
                    <a:bodyPr/>
                    <a:lstStyle/>
                    <a:p>
                      <a:pPr algn="l" fontAlgn="b"/>
                      <a:r>
                        <a:rPr lang="en-US" sz="1600" u="none" strike="noStrike">
                          <a:effectLst/>
                        </a:rPr>
                        <a:t>Water</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dirty="0">
                          <a:effectLst/>
                        </a:rPr>
                        <a:t>3,841,000 </a:t>
                      </a:r>
                      <a:endParaRPr lang="en-US" sz="1600" b="0" i="0" u="none" strike="noStrike" dirty="0">
                        <a:solidFill>
                          <a:srgbClr val="000000"/>
                        </a:solidFill>
                        <a:effectLst/>
                        <a:latin typeface="Calibri"/>
                      </a:endParaRPr>
                    </a:p>
                  </a:txBody>
                  <a:tcPr marL="7088" marR="7088" marT="7088" marB="0" anchor="b"/>
                </a:tc>
                <a:tc>
                  <a:txBody>
                    <a:bodyPr/>
                    <a:lstStyle/>
                    <a:p>
                      <a:pPr algn="r" fontAlgn="b"/>
                      <a:r>
                        <a:rPr lang="en-US" sz="1600" u="none" strike="noStrike">
                          <a:effectLst/>
                        </a:rPr>
                        <a:t>5,529,053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4,129,701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288,701 </a:t>
                      </a:r>
                      <a:endParaRPr lang="en-US" sz="1600" b="0" i="0" u="none" strike="noStrike">
                        <a:solidFill>
                          <a:srgbClr val="000000"/>
                        </a:solidFill>
                        <a:effectLst/>
                        <a:latin typeface="Calibri"/>
                      </a:endParaRPr>
                    </a:p>
                  </a:txBody>
                  <a:tcPr marL="7088" marR="7088" marT="7088" marB="0" anchor="b"/>
                </a:tc>
              </a:tr>
              <a:tr h="261219">
                <a:tc>
                  <a:txBody>
                    <a:bodyPr/>
                    <a:lstStyle/>
                    <a:p>
                      <a:pPr algn="l" fontAlgn="b"/>
                      <a:r>
                        <a:rPr lang="en-US" sz="1600" u="none" strike="noStrike">
                          <a:effectLst/>
                        </a:rPr>
                        <a:t>Sewer</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dirty="0">
                          <a:effectLst/>
                        </a:rPr>
                        <a:t>4,480,512 </a:t>
                      </a:r>
                      <a:endParaRPr lang="en-US" sz="1600" b="0" i="0" u="none" strike="noStrike" dirty="0">
                        <a:solidFill>
                          <a:srgbClr val="000000"/>
                        </a:solidFill>
                        <a:effectLst/>
                        <a:latin typeface="Calibri"/>
                      </a:endParaRPr>
                    </a:p>
                  </a:txBody>
                  <a:tcPr marL="7088" marR="7088" marT="7088" marB="0" anchor="b"/>
                </a:tc>
                <a:tc>
                  <a:txBody>
                    <a:bodyPr/>
                    <a:lstStyle/>
                    <a:p>
                      <a:pPr algn="r" fontAlgn="b"/>
                      <a:r>
                        <a:rPr lang="en-US" sz="1600" u="none" strike="noStrike">
                          <a:effectLst/>
                        </a:rPr>
                        <a:t>7,731,262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5,450,167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969,655 </a:t>
                      </a:r>
                      <a:endParaRPr lang="en-US" sz="1600" b="0" i="0" u="none" strike="noStrike">
                        <a:solidFill>
                          <a:srgbClr val="000000"/>
                        </a:solidFill>
                        <a:effectLst/>
                        <a:latin typeface="Calibri"/>
                      </a:endParaRPr>
                    </a:p>
                  </a:txBody>
                  <a:tcPr marL="7088" marR="7088" marT="7088" marB="0" anchor="b"/>
                </a:tc>
              </a:tr>
              <a:tr h="261219">
                <a:tc>
                  <a:txBody>
                    <a:bodyPr/>
                    <a:lstStyle/>
                    <a:p>
                      <a:pPr algn="l" fontAlgn="b"/>
                      <a:r>
                        <a:rPr lang="en-US" sz="1600" u="none" strike="noStrike" dirty="0">
                          <a:effectLst/>
                        </a:rPr>
                        <a:t>Electric</a:t>
                      </a:r>
                      <a:endParaRPr lang="en-US" sz="1600" b="0" i="0" u="none" strike="noStrike" dirty="0">
                        <a:solidFill>
                          <a:srgbClr val="000000"/>
                        </a:solidFill>
                        <a:effectLst/>
                        <a:latin typeface="Calibri"/>
                      </a:endParaRPr>
                    </a:p>
                  </a:txBody>
                  <a:tcPr marL="7088" marR="7088" marT="7088" marB="0" anchor="b"/>
                </a:tc>
                <a:tc>
                  <a:txBody>
                    <a:bodyPr/>
                    <a:lstStyle/>
                    <a:p>
                      <a:pPr algn="r" fontAlgn="b"/>
                      <a:r>
                        <a:rPr lang="en-US" sz="1600" u="none" strike="noStrike">
                          <a:effectLst/>
                        </a:rPr>
                        <a:t>20,374,740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24,669,124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21,366,005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991,265 </a:t>
                      </a:r>
                      <a:endParaRPr lang="en-US" sz="1600" b="0" i="0" u="none" strike="noStrike">
                        <a:solidFill>
                          <a:srgbClr val="000000"/>
                        </a:solidFill>
                        <a:effectLst/>
                        <a:latin typeface="Calibri"/>
                      </a:endParaRPr>
                    </a:p>
                  </a:txBody>
                  <a:tcPr marL="7088" marR="7088" marT="7088" marB="0" anchor="b"/>
                </a:tc>
              </a:tr>
              <a:tr h="261219">
                <a:tc>
                  <a:txBody>
                    <a:bodyPr/>
                    <a:lstStyle/>
                    <a:p>
                      <a:pPr algn="l" fontAlgn="b"/>
                      <a:r>
                        <a:rPr lang="en-US" sz="1600" u="none" strike="noStrike">
                          <a:effectLst/>
                        </a:rPr>
                        <a:t>Cafeteria*</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dirty="0">
                          <a:effectLst/>
                        </a:rPr>
                        <a:t>1,517,543 </a:t>
                      </a:r>
                      <a:endParaRPr lang="en-US" sz="1600" b="0" i="0" u="none" strike="noStrike" dirty="0">
                        <a:solidFill>
                          <a:srgbClr val="000000"/>
                        </a:solidFill>
                        <a:effectLst/>
                        <a:latin typeface="Calibri"/>
                      </a:endParaRPr>
                    </a:p>
                  </a:txBody>
                  <a:tcPr marL="7088" marR="7088" marT="7088" marB="0" anchor="b"/>
                </a:tc>
                <a:tc>
                  <a:txBody>
                    <a:bodyPr/>
                    <a:lstStyle/>
                    <a:p>
                      <a:pPr algn="r" fontAlgn="b"/>
                      <a:r>
                        <a:rPr lang="en-US" sz="1600" u="none" strike="noStrike">
                          <a:effectLst/>
                        </a:rPr>
                        <a:t>1,517,543 </a:t>
                      </a:r>
                      <a:endParaRPr lang="en-US" sz="1600" b="0" i="0" u="none" strike="noStrike">
                        <a:solidFill>
                          <a:srgbClr val="000000"/>
                        </a:solidFill>
                        <a:effectLst/>
                        <a:latin typeface="Calibri"/>
                      </a:endParaRPr>
                    </a:p>
                  </a:txBody>
                  <a:tcPr marL="7088" marR="7088" marT="7088" marB="0" anchor="b"/>
                </a:tc>
                <a:tc>
                  <a:txBody>
                    <a:bodyPr/>
                    <a:lstStyle/>
                    <a:p>
                      <a:pPr algn="l" fontAlgn="b"/>
                      <a:r>
                        <a:rPr lang="en-US" sz="1600" u="none" strike="noStrike">
                          <a:effectLst/>
                        </a:rPr>
                        <a:t>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(1,517,543)</a:t>
                      </a:r>
                      <a:endParaRPr lang="en-US" sz="1600" b="0" i="0" u="none" strike="noStrike">
                        <a:solidFill>
                          <a:srgbClr val="000000"/>
                        </a:solidFill>
                        <a:effectLst/>
                        <a:latin typeface="Calibri"/>
                      </a:endParaRPr>
                    </a:p>
                  </a:txBody>
                  <a:tcPr marL="7088" marR="7088" marT="7088" marB="0" anchor="b"/>
                </a:tc>
              </a:tr>
              <a:tr h="261219">
                <a:tc>
                  <a:txBody>
                    <a:bodyPr/>
                    <a:lstStyle/>
                    <a:p>
                      <a:pPr algn="l" fontAlgn="b"/>
                      <a:r>
                        <a:rPr lang="en-US" sz="1600" u="none" strike="noStrike">
                          <a:effectLst/>
                        </a:rPr>
                        <a:t>School Operating*</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22,960,270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dirty="0">
                          <a:effectLst/>
                        </a:rPr>
                        <a:t>23,852,102 </a:t>
                      </a:r>
                      <a:endParaRPr lang="en-US" sz="1600" b="0" i="0" u="none" strike="noStrike" dirty="0">
                        <a:solidFill>
                          <a:srgbClr val="000000"/>
                        </a:solidFill>
                        <a:effectLst/>
                        <a:latin typeface="Calibri"/>
                      </a:endParaRPr>
                    </a:p>
                  </a:txBody>
                  <a:tcPr marL="7088" marR="7088" marT="7088" marB="0" anchor="b"/>
                </a:tc>
                <a:tc>
                  <a:txBody>
                    <a:bodyPr/>
                    <a:lstStyle/>
                    <a:p>
                      <a:pPr algn="l" fontAlgn="b"/>
                      <a:r>
                        <a:rPr lang="en-US" sz="1600" u="none" strike="noStrike">
                          <a:effectLst/>
                        </a:rPr>
                        <a:t>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(22,960,270)</a:t>
                      </a:r>
                      <a:endParaRPr lang="en-US" sz="1600" b="0" i="0" u="none" strike="noStrike">
                        <a:solidFill>
                          <a:srgbClr val="000000"/>
                        </a:solidFill>
                        <a:effectLst/>
                        <a:latin typeface="Calibri"/>
                      </a:endParaRPr>
                    </a:p>
                  </a:txBody>
                  <a:tcPr marL="7088" marR="7088" marT="7088" marB="0" anchor="b"/>
                </a:tc>
              </a:tr>
              <a:tr h="261219">
                <a:tc>
                  <a:txBody>
                    <a:bodyPr/>
                    <a:lstStyle/>
                    <a:p>
                      <a:pPr algn="l" fontAlgn="b"/>
                      <a:r>
                        <a:rPr lang="en-US" sz="1600" u="none" strike="noStrike">
                          <a:effectLst/>
                        </a:rPr>
                        <a:t>Telecommunications</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1,666,425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dirty="0">
                          <a:effectLst/>
                        </a:rPr>
                        <a:t>1,744,800 </a:t>
                      </a:r>
                      <a:endParaRPr lang="en-US" sz="1600" b="0" i="0" u="none" strike="noStrike" dirty="0">
                        <a:solidFill>
                          <a:srgbClr val="000000"/>
                        </a:solidFill>
                        <a:effectLst/>
                        <a:latin typeface="Calibri"/>
                      </a:endParaRPr>
                    </a:p>
                  </a:txBody>
                  <a:tcPr marL="7088" marR="7088" marT="7088" marB="0" anchor="b"/>
                </a:tc>
                <a:tc>
                  <a:txBody>
                    <a:bodyPr/>
                    <a:lstStyle/>
                    <a:p>
                      <a:pPr algn="r" fontAlgn="b"/>
                      <a:r>
                        <a:rPr lang="en-US" sz="1600" u="none" strike="noStrike">
                          <a:effectLst/>
                        </a:rPr>
                        <a:t>1,772,761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106,336 </a:t>
                      </a:r>
                      <a:endParaRPr lang="en-US" sz="1600" b="0" i="0" u="none" strike="noStrike">
                        <a:solidFill>
                          <a:srgbClr val="000000"/>
                        </a:solidFill>
                        <a:effectLst/>
                        <a:latin typeface="Calibri"/>
                      </a:endParaRPr>
                    </a:p>
                  </a:txBody>
                  <a:tcPr marL="7088" marR="7088" marT="7088" marB="0" anchor="b"/>
                </a:tc>
              </a:tr>
              <a:tr h="261219">
                <a:tc>
                  <a:txBody>
                    <a:bodyPr/>
                    <a:lstStyle/>
                    <a:p>
                      <a:pPr algn="l" fontAlgn="b"/>
                      <a:r>
                        <a:rPr lang="en-US" sz="1600" u="none" strike="noStrike">
                          <a:effectLst/>
                        </a:rPr>
                        <a:t>CDBG</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17,080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dirty="0">
                          <a:effectLst/>
                        </a:rPr>
                        <a:t>743,810 </a:t>
                      </a:r>
                      <a:endParaRPr lang="en-US" sz="1600" b="0" i="0" u="none" strike="noStrike" dirty="0">
                        <a:solidFill>
                          <a:srgbClr val="000000"/>
                        </a:solidFill>
                        <a:effectLst/>
                        <a:latin typeface="Calibri"/>
                      </a:endParaRPr>
                    </a:p>
                  </a:txBody>
                  <a:tcPr marL="7088" marR="7088" marT="7088" marB="0" anchor="b"/>
                </a:tc>
                <a:tc>
                  <a:txBody>
                    <a:bodyPr/>
                    <a:lstStyle/>
                    <a:p>
                      <a:pPr algn="r" fontAlgn="b"/>
                      <a:r>
                        <a:rPr lang="en-US" sz="1600" u="none" strike="noStrike">
                          <a:effectLst/>
                        </a:rPr>
                        <a:t>12,830 </a:t>
                      </a:r>
                      <a:endParaRPr lang="en-US" sz="1600" b="0" i="0" u="none" strike="noStrike">
                        <a:solidFill>
                          <a:srgbClr val="000000"/>
                        </a:solidFill>
                        <a:effectLst/>
                        <a:latin typeface="Calibri"/>
                      </a:endParaRPr>
                    </a:p>
                  </a:txBody>
                  <a:tcPr marL="7088" marR="7088" marT="7088" marB="0" anchor="b"/>
                </a:tc>
                <a:tc>
                  <a:txBody>
                    <a:bodyPr/>
                    <a:lstStyle/>
                    <a:p>
                      <a:pPr algn="r" fontAlgn="b"/>
                      <a:r>
                        <a:rPr lang="en-US" sz="1600" u="none" strike="noStrike">
                          <a:effectLst/>
                        </a:rPr>
                        <a:t>(4,250)</a:t>
                      </a:r>
                      <a:endParaRPr lang="en-US" sz="1600" b="0" i="0" u="none" strike="noStrike">
                        <a:solidFill>
                          <a:srgbClr val="000000"/>
                        </a:solidFill>
                        <a:effectLst/>
                        <a:latin typeface="Calibri"/>
                      </a:endParaRPr>
                    </a:p>
                  </a:txBody>
                  <a:tcPr marL="7088" marR="7088" marT="7088" marB="0" anchor="b"/>
                </a:tc>
              </a:tr>
              <a:tr h="261219">
                <a:tc>
                  <a:txBody>
                    <a:bodyPr/>
                    <a:lstStyle/>
                    <a:p>
                      <a:pPr algn="l" fontAlgn="b"/>
                      <a:endParaRPr lang="en-US" sz="1600" b="0" i="0" u="none" strike="noStrike">
                        <a:solidFill>
                          <a:srgbClr val="000000"/>
                        </a:solidFill>
                        <a:effectLst/>
                        <a:latin typeface="Calibri"/>
                      </a:endParaRPr>
                    </a:p>
                  </a:txBody>
                  <a:tcPr marL="7088" marR="7088" marT="7088" marB="0" anchor="b"/>
                </a:tc>
                <a:tc>
                  <a:txBody>
                    <a:bodyPr/>
                    <a:lstStyle/>
                    <a:p>
                      <a:pPr algn="l" fontAlgn="b"/>
                      <a:endParaRPr lang="en-US" sz="1600" b="0" i="0" u="none" strike="noStrike">
                        <a:solidFill>
                          <a:srgbClr val="000000"/>
                        </a:solidFill>
                        <a:effectLst/>
                        <a:latin typeface="Calibri"/>
                      </a:endParaRPr>
                    </a:p>
                  </a:txBody>
                  <a:tcPr marL="7088" marR="7088" marT="7088" marB="0" anchor="b"/>
                </a:tc>
                <a:tc>
                  <a:txBody>
                    <a:bodyPr/>
                    <a:lstStyle/>
                    <a:p>
                      <a:pPr algn="l" fontAlgn="b"/>
                      <a:endParaRPr lang="en-US" sz="1600" b="0" i="0" u="none" strike="noStrike">
                        <a:solidFill>
                          <a:srgbClr val="000000"/>
                        </a:solidFill>
                        <a:effectLst/>
                        <a:latin typeface="Calibri"/>
                      </a:endParaRPr>
                    </a:p>
                  </a:txBody>
                  <a:tcPr marL="7088" marR="7088" marT="7088" marB="0" anchor="b"/>
                </a:tc>
                <a:tc>
                  <a:txBody>
                    <a:bodyPr/>
                    <a:lstStyle/>
                    <a:p>
                      <a:pPr algn="l" fontAlgn="b"/>
                      <a:endParaRPr lang="en-US" sz="1600" b="0" i="0" u="none" strike="noStrike" dirty="0">
                        <a:solidFill>
                          <a:srgbClr val="000000"/>
                        </a:solidFill>
                        <a:effectLst/>
                        <a:latin typeface="Calibri"/>
                      </a:endParaRPr>
                    </a:p>
                  </a:txBody>
                  <a:tcPr marL="7088" marR="7088" marT="7088" marB="0" anchor="b"/>
                </a:tc>
                <a:tc>
                  <a:txBody>
                    <a:bodyPr/>
                    <a:lstStyle/>
                    <a:p>
                      <a:pPr algn="l" fontAlgn="b"/>
                      <a:endParaRPr lang="en-US" sz="1600" b="0" i="0" u="none" strike="noStrike">
                        <a:solidFill>
                          <a:srgbClr val="000000"/>
                        </a:solidFill>
                        <a:effectLst/>
                        <a:latin typeface="Calibri"/>
                      </a:endParaRPr>
                    </a:p>
                  </a:txBody>
                  <a:tcPr marL="7088" marR="7088" marT="7088" marB="0" anchor="b"/>
                </a:tc>
              </a:tr>
              <a:tr h="261219">
                <a:tc>
                  <a:txBody>
                    <a:bodyPr/>
                    <a:lstStyle/>
                    <a:p>
                      <a:pPr algn="l" fontAlgn="b"/>
                      <a:r>
                        <a:rPr lang="en-US" sz="1600" u="none" strike="noStrike">
                          <a:effectLst/>
                        </a:rPr>
                        <a:t>Totals:</a:t>
                      </a:r>
                      <a:endParaRPr lang="en-US" sz="1600" b="1" i="0" u="none" strike="noStrike">
                        <a:solidFill>
                          <a:srgbClr val="000000"/>
                        </a:solidFill>
                        <a:effectLst/>
                        <a:latin typeface="Calibri"/>
                      </a:endParaRPr>
                    </a:p>
                  </a:txBody>
                  <a:tcPr marL="7088" marR="7088" marT="7088" marB="0" anchor="b"/>
                </a:tc>
                <a:tc>
                  <a:txBody>
                    <a:bodyPr/>
                    <a:lstStyle/>
                    <a:p>
                      <a:pPr algn="r" fontAlgn="b"/>
                      <a:r>
                        <a:rPr lang="en-US" sz="1600" u="none" strike="noStrike" dirty="0">
                          <a:effectLst/>
                        </a:rPr>
                        <a:t>90,929,597 </a:t>
                      </a:r>
                      <a:endParaRPr lang="en-US" sz="1600" b="1" i="0" u="none" strike="noStrike" dirty="0">
                        <a:solidFill>
                          <a:srgbClr val="000000"/>
                        </a:solidFill>
                        <a:effectLst/>
                        <a:latin typeface="Calibri"/>
                      </a:endParaRPr>
                    </a:p>
                  </a:txBody>
                  <a:tcPr marL="7088" marR="7088" marT="7088" marB="0" anchor="b"/>
                </a:tc>
                <a:tc>
                  <a:txBody>
                    <a:bodyPr/>
                    <a:lstStyle/>
                    <a:p>
                      <a:pPr algn="r" fontAlgn="b"/>
                      <a:r>
                        <a:rPr lang="en-US" sz="1600" u="none" strike="noStrike" dirty="0">
                          <a:effectLst/>
                        </a:rPr>
                        <a:t>104,793,617 </a:t>
                      </a:r>
                      <a:endParaRPr lang="en-US" sz="1600" b="1" i="0" u="none" strike="noStrike" dirty="0">
                        <a:solidFill>
                          <a:srgbClr val="000000"/>
                        </a:solidFill>
                        <a:effectLst/>
                        <a:latin typeface="Calibri"/>
                      </a:endParaRPr>
                    </a:p>
                  </a:txBody>
                  <a:tcPr marL="7088" marR="7088" marT="7088" marB="0" anchor="b"/>
                </a:tc>
                <a:tc>
                  <a:txBody>
                    <a:bodyPr/>
                    <a:lstStyle/>
                    <a:p>
                      <a:pPr algn="l" fontAlgn="b"/>
                      <a:r>
                        <a:rPr lang="en-US" sz="1600" u="none" strike="noStrike" dirty="0">
                          <a:effectLst/>
                        </a:rPr>
                        <a:t> </a:t>
                      </a:r>
                      <a:endParaRPr lang="en-US" sz="1600" b="1" i="0" u="none" strike="noStrike" dirty="0">
                        <a:solidFill>
                          <a:srgbClr val="000000"/>
                        </a:solidFill>
                        <a:effectLst/>
                        <a:latin typeface="Calibri"/>
                      </a:endParaRPr>
                    </a:p>
                  </a:txBody>
                  <a:tcPr marL="7088" marR="7088" marT="7088" marB="0" anchor="b"/>
                </a:tc>
                <a:tc>
                  <a:txBody>
                    <a:bodyPr/>
                    <a:lstStyle/>
                    <a:p>
                      <a:pPr algn="r" fontAlgn="b"/>
                      <a:r>
                        <a:rPr lang="en-US" sz="1600" u="none" strike="noStrike" dirty="0">
                          <a:effectLst/>
                        </a:rPr>
                        <a:t>(22,590,713)</a:t>
                      </a:r>
                      <a:endParaRPr lang="en-US" sz="1600" b="1" i="0" u="none" strike="noStrike" dirty="0">
                        <a:solidFill>
                          <a:srgbClr val="000000"/>
                        </a:solidFill>
                        <a:effectLst/>
                        <a:latin typeface="Calibri"/>
                      </a:endParaRPr>
                    </a:p>
                  </a:txBody>
                  <a:tcPr marL="7088" marR="7088" marT="7088" marB="0" anchor="b"/>
                </a:tc>
              </a:tr>
            </a:tbl>
          </a:graphicData>
        </a:graphic>
      </p:graphicFrame>
    </p:spTree>
    <p:extLst>
      <p:ext uri="{BB962C8B-B14F-4D97-AF65-F5344CB8AC3E}">
        <p14:creationId xmlns:p14="http://schemas.microsoft.com/office/powerpoint/2010/main" val="370233630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pPr algn="l"/>
            <a:r>
              <a:rPr lang="en-US" sz="4800" dirty="0" smtClean="0">
                <a:solidFill>
                  <a:schemeClr val="accent1">
                    <a:lumMod val="50000"/>
                  </a:schemeClr>
                </a:solidFill>
              </a:rPr>
              <a:t>Comments and Conclusion</a:t>
            </a:r>
            <a:endParaRPr lang="en-US" sz="4800" dirty="0">
              <a:solidFill>
                <a:schemeClr val="accent1">
                  <a:lumMod val="50000"/>
                </a:schemeClr>
              </a:solidFill>
            </a:endParaRPr>
          </a:p>
        </p:txBody>
      </p:sp>
      <p:sp>
        <p:nvSpPr>
          <p:cNvPr id="3" name="Content Placeholder 2"/>
          <p:cNvSpPr>
            <a:spLocks noGrp="1"/>
          </p:cNvSpPr>
          <p:nvPr>
            <p:ph idx="1"/>
          </p:nvPr>
        </p:nvSpPr>
        <p:spPr/>
        <p:txBody>
          <a:bodyPr>
            <a:noAutofit/>
          </a:bodyPr>
          <a:lstStyle/>
          <a:p>
            <a:pPr marL="0" indent="0">
              <a:buNone/>
            </a:pPr>
            <a:r>
              <a:rPr lang="en-US" sz="2200" dirty="0" smtClean="0">
                <a:solidFill>
                  <a:schemeClr val="tx1"/>
                </a:solidFill>
                <a:latin typeface="+mn-lt"/>
              </a:rPr>
              <a:t>The FY18 budget continues the practice of transfers to balance, although the proposed budget reduces the amounts while attempting to keep policy-directed minimum balances and reserves intact. Adjustments to future budgets will obviously continue to be necessary to match available revenue to budget requests.</a:t>
            </a:r>
            <a:endParaRPr lang="en-US" sz="2200" dirty="0">
              <a:solidFill>
                <a:schemeClr val="tx1"/>
              </a:solidFill>
              <a:latin typeface="+mn-lt"/>
            </a:endParaRPr>
          </a:p>
          <a:p>
            <a:pPr marL="0" indent="0">
              <a:buNone/>
            </a:pPr>
            <a:endParaRPr lang="en-US" sz="2200" dirty="0" smtClean="0">
              <a:solidFill>
                <a:schemeClr val="tx1"/>
              </a:solidFill>
              <a:latin typeface="+mn-lt"/>
            </a:endParaRPr>
          </a:p>
          <a:p>
            <a:pPr marL="0" indent="0">
              <a:buNone/>
            </a:pPr>
            <a:r>
              <a:rPr lang="en-US" sz="2200" dirty="0" smtClean="0">
                <a:solidFill>
                  <a:schemeClr val="tx1"/>
                </a:solidFill>
                <a:latin typeface="+mn-lt"/>
              </a:rPr>
              <a:t>It </a:t>
            </a:r>
            <a:r>
              <a:rPr lang="en-US" sz="2200" dirty="0">
                <a:solidFill>
                  <a:schemeClr val="tx1"/>
                </a:solidFill>
                <a:latin typeface="+mn-lt"/>
              </a:rPr>
              <a:t>should be noted </a:t>
            </a:r>
            <a:r>
              <a:rPr lang="en-US" sz="2200" dirty="0" smtClean="0">
                <a:solidFill>
                  <a:schemeClr val="tx1"/>
                </a:solidFill>
                <a:latin typeface="+mn-lt"/>
              </a:rPr>
              <a:t>the </a:t>
            </a:r>
            <a:r>
              <a:rPr lang="en-US" sz="2200" dirty="0">
                <a:solidFill>
                  <a:schemeClr val="tx1"/>
                </a:solidFill>
                <a:latin typeface="+mn-lt"/>
              </a:rPr>
              <a:t>budget as presented is “proposed</a:t>
            </a:r>
            <a:r>
              <a:rPr lang="en-US" sz="2200" dirty="0" smtClean="0">
                <a:solidFill>
                  <a:schemeClr val="tx1"/>
                </a:solidFill>
                <a:latin typeface="+mn-lt"/>
              </a:rPr>
              <a:t>” </a:t>
            </a:r>
            <a:r>
              <a:rPr lang="en-US" sz="2200" dirty="0">
                <a:solidFill>
                  <a:schemeClr val="tx1"/>
                </a:solidFill>
                <a:latin typeface="+mn-lt"/>
              </a:rPr>
              <a:t>and over the coming weeks Council will have an opportunity to make changes as it deems appropriate.  Throughout the process, staff will provide support and additional information as needed, and ultimately will take </a:t>
            </a:r>
            <a:r>
              <a:rPr lang="en-US" sz="2200" dirty="0" smtClean="0">
                <a:solidFill>
                  <a:schemeClr val="tx1"/>
                </a:solidFill>
                <a:latin typeface="+mn-lt"/>
              </a:rPr>
              <a:t>the budget adopted </a:t>
            </a:r>
            <a:r>
              <a:rPr lang="en-US" sz="2200" dirty="0">
                <a:solidFill>
                  <a:schemeClr val="tx1"/>
                </a:solidFill>
                <a:latin typeface="+mn-lt"/>
              </a:rPr>
              <a:t>by Council and implement that plan to the best of its ability. </a:t>
            </a:r>
            <a:r>
              <a:rPr lang="en-US" sz="2200" dirty="0" smtClean="0">
                <a:solidFill>
                  <a:schemeClr val="tx1"/>
                </a:solidFill>
                <a:latin typeface="+mn-lt"/>
              </a:rPr>
              <a:t> </a:t>
            </a:r>
            <a:endParaRPr lang="en-US" sz="2200" dirty="0">
              <a:solidFill>
                <a:schemeClr val="tx1"/>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46</a:t>
            </a:fld>
            <a:endParaRPr lang="en-US"/>
          </a:p>
        </p:txBody>
      </p:sp>
    </p:spTree>
    <p:extLst>
      <p:ext uri="{BB962C8B-B14F-4D97-AF65-F5344CB8AC3E}">
        <p14:creationId xmlns:p14="http://schemas.microsoft.com/office/powerpoint/2010/main" val="9375413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normAutofit/>
          </a:bodyPr>
          <a:lstStyle/>
          <a:p>
            <a:pPr algn="l"/>
            <a:r>
              <a:rPr lang="en-US" sz="4800" dirty="0" smtClean="0">
                <a:solidFill>
                  <a:schemeClr val="accent1">
                    <a:lumMod val="50000"/>
                  </a:schemeClr>
                </a:solidFill>
              </a:rPr>
              <a:t>Comments and Conclusion</a:t>
            </a:r>
            <a:endParaRPr lang="en-US" sz="4800" dirty="0">
              <a:solidFill>
                <a:schemeClr val="accent1">
                  <a:lumMod val="50000"/>
                </a:schemeClr>
              </a:solidFill>
            </a:endParaRPr>
          </a:p>
        </p:txBody>
      </p:sp>
      <p:sp>
        <p:nvSpPr>
          <p:cNvPr id="3" name="Content Placeholder 2"/>
          <p:cNvSpPr>
            <a:spLocks noGrp="1"/>
          </p:cNvSpPr>
          <p:nvPr>
            <p:ph idx="1"/>
          </p:nvPr>
        </p:nvSpPr>
        <p:spPr>
          <a:xfrm>
            <a:off x="457200" y="1600200"/>
            <a:ext cx="8229600" cy="4876800"/>
          </a:xfrm>
        </p:spPr>
        <p:txBody>
          <a:bodyPr>
            <a:normAutofit fontScale="85000" lnSpcReduction="20000"/>
          </a:bodyPr>
          <a:lstStyle/>
          <a:p>
            <a:pPr marL="0" indent="0">
              <a:lnSpc>
                <a:spcPct val="120000"/>
              </a:lnSpc>
              <a:buNone/>
            </a:pPr>
            <a:r>
              <a:rPr lang="en-US" sz="2600" dirty="0" smtClean="0">
                <a:solidFill>
                  <a:schemeClr val="tx1"/>
                </a:solidFill>
                <a:latin typeface="+mn-lt"/>
              </a:rPr>
              <a:t>As always, our </a:t>
            </a:r>
            <a:r>
              <a:rPr lang="en-US" sz="2600" dirty="0">
                <a:solidFill>
                  <a:schemeClr val="tx1"/>
                </a:solidFill>
                <a:latin typeface="+mn-lt"/>
              </a:rPr>
              <a:t>department staff, constitutional offices, and schools put a great deal of </a:t>
            </a:r>
            <a:r>
              <a:rPr lang="en-US" sz="2600" dirty="0" smtClean="0">
                <a:solidFill>
                  <a:schemeClr val="tx1"/>
                </a:solidFill>
                <a:latin typeface="+mn-lt"/>
              </a:rPr>
              <a:t>effort </a:t>
            </a:r>
            <a:r>
              <a:rPr lang="en-US" sz="2600" dirty="0">
                <a:solidFill>
                  <a:schemeClr val="tx1"/>
                </a:solidFill>
                <a:latin typeface="+mn-lt"/>
              </a:rPr>
              <a:t>into </a:t>
            </a:r>
            <a:r>
              <a:rPr lang="en-US" sz="2600" dirty="0" smtClean="0">
                <a:solidFill>
                  <a:schemeClr val="tx1"/>
                </a:solidFill>
                <a:latin typeface="+mn-lt"/>
              </a:rPr>
              <a:t>development of the FY18 budget and </a:t>
            </a:r>
            <a:r>
              <a:rPr lang="en-US" sz="2600" dirty="0">
                <a:solidFill>
                  <a:schemeClr val="tx1"/>
                </a:solidFill>
                <a:latin typeface="+mn-lt"/>
              </a:rPr>
              <a:t>much credit and thanks goes to them for their continuing hard work.  </a:t>
            </a:r>
            <a:r>
              <a:rPr lang="en-US" sz="2600" dirty="0" smtClean="0">
                <a:solidFill>
                  <a:schemeClr val="tx1"/>
                </a:solidFill>
                <a:latin typeface="+mn-lt"/>
              </a:rPr>
              <a:t>FY18 budget requests were generally found to be reasonable and needed, and Council will have an opportunity through the upcoming work sessions to hear more details. </a:t>
            </a:r>
          </a:p>
          <a:p>
            <a:pPr marL="0" indent="0">
              <a:lnSpc>
                <a:spcPct val="120000"/>
              </a:lnSpc>
              <a:buNone/>
            </a:pPr>
            <a:endParaRPr lang="en-US" sz="2600" dirty="0" smtClean="0">
              <a:solidFill>
                <a:schemeClr val="tx1"/>
              </a:solidFill>
              <a:latin typeface="+mn-lt"/>
            </a:endParaRPr>
          </a:p>
          <a:p>
            <a:pPr marL="0" indent="0">
              <a:lnSpc>
                <a:spcPct val="120000"/>
              </a:lnSpc>
              <a:buNone/>
            </a:pPr>
            <a:r>
              <a:rPr lang="en-US" sz="2600" dirty="0" smtClean="0">
                <a:solidFill>
                  <a:schemeClr val="tx1"/>
                </a:solidFill>
                <a:latin typeface="+mn-lt"/>
              </a:rPr>
              <a:t>As always a </a:t>
            </a:r>
            <a:r>
              <a:rPr lang="en-US" sz="2600" dirty="0">
                <a:solidFill>
                  <a:schemeClr val="tx1"/>
                </a:solidFill>
                <a:latin typeface="+mn-lt"/>
              </a:rPr>
              <a:t>special thanks goes to Linda Conover and the Finance </a:t>
            </a:r>
            <a:r>
              <a:rPr lang="en-US" sz="2600" dirty="0" smtClean="0">
                <a:solidFill>
                  <a:schemeClr val="tx1"/>
                </a:solidFill>
                <a:latin typeface="+mn-lt"/>
              </a:rPr>
              <a:t>Department; Wayne </a:t>
            </a:r>
            <a:r>
              <a:rPr lang="en-US" sz="2600" dirty="0">
                <a:solidFill>
                  <a:schemeClr val="tx1"/>
                </a:solidFill>
                <a:latin typeface="+mn-lt"/>
              </a:rPr>
              <a:t>Knox, Assistant City </a:t>
            </a:r>
            <a:r>
              <a:rPr lang="en-US" sz="2600" dirty="0" smtClean="0">
                <a:solidFill>
                  <a:schemeClr val="tx1"/>
                </a:solidFill>
                <a:latin typeface="+mn-lt"/>
              </a:rPr>
              <a:t>Manager; and our Human Resources office </a:t>
            </a:r>
            <a:r>
              <a:rPr lang="en-US" sz="2600" dirty="0">
                <a:solidFill>
                  <a:schemeClr val="tx1"/>
                </a:solidFill>
                <a:latin typeface="+mn-lt"/>
              </a:rPr>
              <a:t>for their input throughout this process</a:t>
            </a:r>
            <a:r>
              <a:rPr lang="en-US" dirty="0">
                <a:solidFill>
                  <a:schemeClr val="tx1"/>
                </a:solidFill>
                <a:latin typeface="+mn-lt"/>
              </a:rPr>
              <a:t>. </a:t>
            </a:r>
          </a:p>
          <a:p>
            <a:pPr marL="0" indent="0">
              <a:buNone/>
            </a:pPr>
            <a:endParaRPr lang="en-US" dirty="0" smtClean="0">
              <a:solidFill>
                <a:schemeClr val="tx1"/>
              </a:solidFill>
              <a:latin typeface="+mn-lt"/>
            </a:endParaRPr>
          </a:p>
          <a:p>
            <a:pPr marL="0" indent="0">
              <a:buNone/>
            </a:pPr>
            <a:r>
              <a:rPr lang="en-US" dirty="0" smtClean="0"/>
              <a:t>			          </a:t>
            </a:r>
            <a:r>
              <a:rPr lang="en-US" dirty="0" smtClean="0">
                <a:solidFill>
                  <a:schemeClr val="tx1"/>
                </a:solidFill>
              </a:rPr>
              <a:t># # # # </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47</a:t>
            </a:fld>
            <a:endParaRPr lang="en-US"/>
          </a:p>
        </p:txBody>
      </p:sp>
    </p:spTree>
    <p:extLst>
      <p:ext uri="{BB962C8B-B14F-4D97-AF65-F5344CB8AC3E}">
        <p14:creationId xmlns:p14="http://schemas.microsoft.com/office/powerpoint/2010/main" val="14659390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lstStyle/>
          <a:p>
            <a:pPr algn="l"/>
            <a:r>
              <a:rPr lang="en-US" sz="4800" dirty="0" smtClean="0">
                <a:solidFill>
                  <a:schemeClr val="accent1">
                    <a:lumMod val="50000"/>
                  </a:schemeClr>
                </a:solidFill>
              </a:rPr>
              <a:t>Next Steps     </a:t>
            </a:r>
            <a:endParaRPr lang="en-US" sz="4800" dirty="0">
              <a:solidFill>
                <a:schemeClr val="accent1">
                  <a:lumMod val="50000"/>
                </a:schemeClr>
              </a:solidFill>
            </a:endParaRPr>
          </a:p>
        </p:txBody>
      </p:sp>
      <p:sp>
        <p:nvSpPr>
          <p:cNvPr id="3" name="Content Placeholder 2"/>
          <p:cNvSpPr>
            <a:spLocks noGrp="1"/>
          </p:cNvSpPr>
          <p:nvPr>
            <p:ph idx="1"/>
          </p:nvPr>
        </p:nvSpPr>
        <p:spPr/>
        <p:txBody>
          <a:bodyPr>
            <a:normAutofit/>
          </a:bodyPr>
          <a:lstStyle/>
          <a:p>
            <a:r>
              <a:rPr lang="en-US" dirty="0" smtClean="0">
                <a:solidFill>
                  <a:schemeClr val="tx1"/>
                </a:solidFill>
                <a:latin typeface="+mn-lt"/>
              </a:rPr>
              <a:t>Review the budget details, request additional information, ask questions, and talk with citizens.</a:t>
            </a:r>
          </a:p>
          <a:p>
            <a:r>
              <a:rPr lang="en-US" dirty="0" smtClean="0">
                <a:solidFill>
                  <a:schemeClr val="tx1"/>
                </a:solidFill>
                <a:latin typeface="+mn-lt"/>
              </a:rPr>
              <a:t>Three work sessions have been scheduled – April 12 for public safety/City departments;  April 13  for outside agencies, constitutionals, and capital, and April 17 for schools and  wrap-up/conclusion as may be needed. </a:t>
            </a:r>
          </a:p>
          <a:p>
            <a:r>
              <a:rPr lang="en-US" dirty="0" smtClean="0">
                <a:solidFill>
                  <a:schemeClr val="tx1"/>
                </a:solidFill>
                <a:latin typeface="+mn-lt"/>
              </a:rPr>
              <a:t>Consider setting a public hearing for Council’s April 25, 2017 meeting and adoption of the budget on first reading, and second reading/final approval at the May 9 meeting.</a:t>
            </a:r>
            <a:endParaRPr lang="en-US" dirty="0">
              <a:solidFill>
                <a:schemeClr val="tx1"/>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48</a:t>
            </a:fld>
            <a:endParaRPr lang="en-US"/>
          </a:p>
        </p:txBody>
      </p:sp>
    </p:spTree>
    <p:extLst>
      <p:ext uri="{BB962C8B-B14F-4D97-AF65-F5344CB8AC3E}">
        <p14:creationId xmlns:p14="http://schemas.microsoft.com/office/powerpoint/2010/main" val="2198460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solidFill>
                  <a:schemeClr val="accent1">
                    <a:lumMod val="50000"/>
                  </a:schemeClr>
                </a:solidFill>
              </a:rPr>
              <a:t>FY2018 Proposed Budget</a:t>
            </a:r>
            <a:r>
              <a:rPr lang="en-US" dirty="0" smtClean="0"/>
              <a:t>	</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lgn="ctr">
              <a:buNone/>
            </a:pPr>
            <a:endParaRPr lang="en-US" sz="3600" dirty="0" smtClean="0"/>
          </a:p>
          <a:p>
            <a:pPr marL="0" indent="0" algn="ctr">
              <a:buNone/>
            </a:pPr>
            <a:r>
              <a:rPr lang="en-US" sz="4400" b="1" u="sng" dirty="0" smtClean="0">
                <a:solidFill>
                  <a:schemeClr val="accent1">
                    <a:lumMod val="50000"/>
                  </a:schemeClr>
                </a:solidFill>
                <a:latin typeface="+mn-lt"/>
              </a:rPr>
              <a:t>General Discussion</a:t>
            </a:r>
            <a:endParaRPr lang="en-US" sz="4400" b="1" u="sng" dirty="0">
              <a:solidFill>
                <a:schemeClr val="accent1">
                  <a:lumMod val="50000"/>
                </a:schemeClr>
              </a:solidFill>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t>5</a:t>
            </a:fld>
            <a:endParaRPr lang="en-US"/>
          </a:p>
        </p:txBody>
      </p:sp>
    </p:spTree>
    <p:extLst>
      <p:ext uri="{BB962C8B-B14F-4D97-AF65-F5344CB8AC3E}">
        <p14:creationId xmlns:p14="http://schemas.microsoft.com/office/powerpoint/2010/main" val="1933628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pPr algn="l"/>
            <a:r>
              <a:rPr lang="en-US" sz="4800" dirty="0" smtClean="0">
                <a:solidFill>
                  <a:schemeClr val="accent1">
                    <a:lumMod val="50000"/>
                  </a:schemeClr>
                </a:solidFill>
              </a:rPr>
              <a:t>FY2017 Highlights</a:t>
            </a:r>
            <a:r>
              <a:rPr lang="en-US" dirty="0" smtClean="0"/>
              <a:t>		</a:t>
            </a:r>
            <a:endParaRPr lang="en-US" dirty="0"/>
          </a:p>
        </p:txBody>
      </p:sp>
      <p:sp>
        <p:nvSpPr>
          <p:cNvPr id="3" name="Content Placeholder 2"/>
          <p:cNvSpPr>
            <a:spLocks noGrp="1"/>
          </p:cNvSpPr>
          <p:nvPr>
            <p:ph idx="1"/>
          </p:nvPr>
        </p:nvSpPr>
        <p:spPr>
          <a:xfrm>
            <a:off x="533400" y="1752600"/>
            <a:ext cx="7924800" cy="4648200"/>
          </a:xfrm>
        </p:spPr>
        <p:txBody>
          <a:bodyPr>
            <a:noAutofit/>
          </a:bodyPr>
          <a:lstStyle/>
          <a:p>
            <a:pPr marL="114300" indent="0">
              <a:buNone/>
            </a:pPr>
            <a:r>
              <a:rPr lang="en-US" sz="2000" dirty="0" smtClean="0">
                <a:solidFill>
                  <a:schemeClr val="tx1"/>
                </a:solidFill>
                <a:latin typeface="+mn-lt"/>
              </a:rPr>
              <a:t>As discussion begins on the FY18 budget,  here’s some highlights of what has occurred and continues to occur in FY17</a:t>
            </a:r>
          </a:p>
          <a:p>
            <a:r>
              <a:rPr lang="en-US" sz="2000" dirty="0" smtClean="0">
                <a:solidFill>
                  <a:schemeClr val="tx1"/>
                </a:solidFill>
                <a:latin typeface="+mn-lt"/>
              </a:rPr>
              <a:t>Henry Hotel – opened summer of 2015 and the property continues to be marketed for residential and commercial purposes.  Many residential units are now occupied and the first floor has a new commercial tenant. </a:t>
            </a:r>
          </a:p>
          <a:p>
            <a:r>
              <a:rPr lang="en-US" sz="2000" dirty="0" smtClean="0">
                <a:solidFill>
                  <a:schemeClr val="tx1"/>
                </a:solidFill>
                <a:latin typeface="+mn-lt"/>
              </a:rPr>
              <a:t>Telecom/MiNet continues to expand and add to the customer base.  There is still a waiting list.</a:t>
            </a:r>
          </a:p>
          <a:p>
            <a:r>
              <a:rPr lang="en-US" sz="2000" dirty="0" smtClean="0">
                <a:solidFill>
                  <a:schemeClr val="tx1"/>
                </a:solidFill>
                <a:latin typeface="+mn-lt"/>
              </a:rPr>
              <a:t>Village of Martinsville – redevelopment of the former Liberty Fair Mall is complete with most of the retail spaces now filled.</a:t>
            </a:r>
          </a:p>
          <a:p>
            <a:r>
              <a:rPr lang="en-US" sz="2000" dirty="0" smtClean="0">
                <a:solidFill>
                  <a:schemeClr val="tx1"/>
                </a:solidFill>
                <a:latin typeface="+mn-lt"/>
              </a:rPr>
              <a:t>We continue to have success with a revised Nuisance Ordinance process – very few complaints</a:t>
            </a:r>
            <a:r>
              <a:rPr lang="en-US" sz="2400" dirty="0" smtClean="0">
                <a:solidFill>
                  <a:schemeClr val="tx1"/>
                </a:solidFill>
              </a:rPr>
              <a:t>.</a:t>
            </a:r>
          </a:p>
        </p:txBody>
      </p:sp>
      <p:sp>
        <p:nvSpPr>
          <p:cNvPr id="4" name="Slide Number Placeholder 3"/>
          <p:cNvSpPr>
            <a:spLocks noGrp="1"/>
          </p:cNvSpPr>
          <p:nvPr>
            <p:ph type="sldNum" sz="quarter" idx="12"/>
          </p:nvPr>
        </p:nvSpPr>
        <p:spPr/>
        <p:txBody>
          <a:bodyPr/>
          <a:lstStyle/>
          <a:p>
            <a:fld id="{A8DBA3A1-31BE-45C3-8170-7B3D77EE5BDC}" type="slidenum">
              <a:rPr lang="en-US" smtClean="0"/>
              <a:t>6</a:t>
            </a:fld>
            <a:endParaRPr lang="en-US"/>
          </a:p>
        </p:txBody>
      </p:sp>
    </p:spTree>
    <p:extLst>
      <p:ext uri="{BB962C8B-B14F-4D97-AF65-F5344CB8AC3E}">
        <p14:creationId xmlns:p14="http://schemas.microsoft.com/office/powerpoint/2010/main" val="23132848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620000" cy="838200"/>
          </a:xfrm>
        </p:spPr>
        <p:txBody>
          <a:bodyPr>
            <a:normAutofit/>
          </a:bodyPr>
          <a:lstStyle/>
          <a:p>
            <a:pPr algn="l"/>
            <a:r>
              <a:rPr lang="en-US" sz="4800" dirty="0" smtClean="0">
                <a:solidFill>
                  <a:schemeClr val="accent1">
                    <a:lumMod val="50000"/>
                  </a:schemeClr>
                </a:solidFill>
              </a:rPr>
              <a:t>FY 2017 Highlights</a:t>
            </a:r>
            <a:r>
              <a:rPr lang="en-US" dirty="0" smtClean="0"/>
              <a:t>		</a:t>
            </a:r>
            <a:endParaRPr lang="en-US" dirty="0"/>
          </a:p>
        </p:txBody>
      </p:sp>
      <p:sp>
        <p:nvSpPr>
          <p:cNvPr id="3" name="Content Placeholder 2"/>
          <p:cNvSpPr>
            <a:spLocks noGrp="1"/>
          </p:cNvSpPr>
          <p:nvPr>
            <p:ph idx="1"/>
          </p:nvPr>
        </p:nvSpPr>
        <p:spPr>
          <a:xfrm>
            <a:off x="457200" y="1447800"/>
            <a:ext cx="8229600" cy="5029200"/>
          </a:xfrm>
        </p:spPr>
        <p:txBody>
          <a:bodyPr>
            <a:noAutofit/>
          </a:bodyPr>
          <a:lstStyle/>
          <a:p>
            <a:r>
              <a:rPr lang="en-US" sz="2000" dirty="0" smtClean="0">
                <a:solidFill>
                  <a:schemeClr val="tx1"/>
                </a:solidFill>
                <a:latin typeface="+mn-lt"/>
              </a:rPr>
              <a:t>WPBDC – Incubator management continues successfully under C-PEG; incubator remains at or close to capacity</a:t>
            </a:r>
          </a:p>
          <a:p>
            <a:r>
              <a:rPr lang="en-US" sz="2000" dirty="0" smtClean="0">
                <a:solidFill>
                  <a:schemeClr val="tx1"/>
                </a:solidFill>
                <a:latin typeface="+mn-lt"/>
              </a:rPr>
              <a:t>City’s small business initiative &amp; partnership with CPEG – award of DHCD Community Business Launch grant and new business have started Uptown.  The second year of CBL is now underway with much more interest.</a:t>
            </a:r>
          </a:p>
          <a:p>
            <a:r>
              <a:rPr lang="en-US" sz="2000" dirty="0" smtClean="0">
                <a:solidFill>
                  <a:schemeClr val="tx1"/>
                </a:solidFill>
                <a:latin typeface="+mn-lt"/>
              </a:rPr>
              <a:t>City continues to support NCI and recent announcements indicate a path forward.</a:t>
            </a:r>
          </a:p>
          <a:p>
            <a:r>
              <a:rPr lang="en-US" sz="2000" dirty="0" smtClean="0">
                <a:solidFill>
                  <a:schemeClr val="tx1"/>
                </a:solidFill>
                <a:latin typeface="+mn-lt"/>
              </a:rPr>
              <a:t>Brownfields grant of $400,000 – assessments of various sites are now underway.</a:t>
            </a:r>
          </a:p>
          <a:p>
            <a:r>
              <a:rPr lang="en-US" sz="2000" dirty="0" smtClean="0">
                <a:solidFill>
                  <a:schemeClr val="tx1"/>
                </a:solidFill>
                <a:latin typeface="+mn-lt"/>
              </a:rPr>
              <a:t>Northside CDBG Project nearing completion.</a:t>
            </a:r>
          </a:p>
          <a:p>
            <a:r>
              <a:rPr lang="en-US" sz="2000" dirty="0" smtClean="0">
                <a:solidFill>
                  <a:schemeClr val="tx1"/>
                </a:solidFill>
                <a:latin typeface="+mn-lt"/>
              </a:rPr>
              <a:t>Planned repaving of the entire Uptown area is planned for 2017, with new cross-walks and street markings.</a:t>
            </a:r>
          </a:p>
        </p:txBody>
      </p:sp>
      <p:sp>
        <p:nvSpPr>
          <p:cNvPr id="4" name="Slide Number Placeholder 3"/>
          <p:cNvSpPr>
            <a:spLocks noGrp="1"/>
          </p:cNvSpPr>
          <p:nvPr>
            <p:ph type="sldNum" sz="quarter" idx="12"/>
          </p:nvPr>
        </p:nvSpPr>
        <p:spPr/>
        <p:txBody>
          <a:bodyPr/>
          <a:lstStyle/>
          <a:p>
            <a:fld id="{A8DBA3A1-31BE-45C3-8170-7B3D77EE5BDC}" type="slidenum">
              <a:rPr lang="en-US" smtClean="0"/>
              <a:t>7</a:t>
            </a:fld>
            <a:endParaRPr lang="en-US"/>
          </a:p>
        </p:txBody>
      </p:sp>
    </p:spTree>
    <p:extLst>
      <p:ext uri="{BB962C8B-B14F-4D97-AF65-F5344CB8AC3E}">
        <p14:creationId xmlns:p14="http://schemas.microsoft.com/office/powerpoint/2010/main" val="31327465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lstStyle/>
          <a:p>
            <a:pPr algn="l"/>
            <a:r>
              <a:rPr lang="en-US" sz="4800" dirty="0" smtClean="0">
                <a:solidFill>
                  <a:schemeClr val="accent1">
                    <a:lumMod val="50000"/>
                  </a:schemeClr>
                </a:solidFill>
              </a:rPr>
              <a:t>FY2017 Highlights</a:t>
            </a:r>
            <a:endParaRPr lang="en-US" sz="4800" dirty="0">
              <a:solidFill>
                <a:schemeClr val="accent1">
                  <a:lumMod val="50000"/>
                </a:schemeClr>
              </a:solidFill>
            </a:endParaRPr>
          </a:p>
        </p:txBody>
      </p:sp>
      <p:sp>
        <p:nvSpPr>
          <p:cNvPr id="3" name="Content Placeholder 2"/>
          <p:cNvSpPr>
            <a:spLocks noGrp="1"/>
          </p:cNvSpPr>
          <p:nvPr>
            <p:ph idx="1"/>
          </p:nvPr>
        </p:nvSpPr>
        <p:spPr/>
        <p:txBody>
          <a:bodyPr>
            <a:normAutofit/>
          </a:bodyPr>
          <a:lstStyle/>
          <a:p>
            <a:r>
              <a:rPr lang="en-US" sz="2000" dirty="0" smtClean="0">
                <a:solidFill>
                  <a:schemeClr val="tx1"/>
                </a:solidFill>
                <a:latin typeface="+mn-lt"/>
              </a:rPr>
              <a:t>Community policing remains popular among citizens</a:t>
            </a:r>
          </a:p>
          <a:p>
            <a:r>
              <a:rPr lang="en-US" sz="2000" dirty="0" smtClean="0">
                <a:solidFill>
                  <a:schemeClr val="tx1"/>
                </a:solidFill>
                <a:latin typeface="+mn-lt"/>
              </a:rPr>
              <a:t>Several </a:t>
            </a:r>
            <a:r>
              <a:rPr lang="en-US" sz="2000" dirty="0">
                <a:solidFill>
                  <a:schemeClr val="tx1"/>
                </a:solidFill>
                <a:latin typeface="+mn-lt"/>
              </a:rPr>
              <a:t>major projects – the automated metering </a:t>
            </a:r>
            <a:r>
              <a:rPr lang="en-US" sz="2000" dirty="0" smtClean="0">
                <a:solidFill>
                  <a:schemeClr val="tx1"/>
                </a:solidFill>
                <a:latin typeface="+mn-lt"/>
              </a:rPr>
              <a:t>project is mostly complete,  </a:t>
            </a:r>
            <a:r>
              <a:rPr lang="en-US" sz="2000" dirty="0">
                <a:solidFill>
                  <a:schemeClr val="tx1"/>
                </a:solidFill>
                <a:latin typeface="+mn-lt"/>
              </a:rPr>
              <a:t>and the sewer interceptor </a:t>
            </a:r>
            <a:r>
              <a:rPr lang="en-US" sz="2000" dirty="0" smtClean="0">
                <a:solidFill>
                  <a:schemeClr val="tx1"/>
                </a:solidFill>
                <a:latin typeface="+mn-lt"/>
              </a:rPr>
              <a:t>project is underway.  </a:t>
            </a:r>
          </a:p>
          <a:p>
            <a:r>
              <a:rPr lang="en-US" sz="2000" dirty="0">
                <a:solidFill>
                  <a:schemeClr val="tx1"/>
                </a:solidFill>
                <a:latin typeface="+mn-lt"/>
              </a:rPr>
              <a:t>Renewal of National Club Baseball Association tournament contract at Hooker Field for 2017 and 18.</a:t>
            </a:r>
          </a:p>
          <a:p>
            <a:r>
              <a:rPr lang="en-US" sz="2000" dirty="0" smtClean="0">
                <a:solidFill>
                  <a:schemeClr val="tx1"/>
                </a:solidFill>
                <a:latin typeface="+mn-lt"/>
              </a:rPr>
              <a:t>Continued low unemployment</a:t>
            </a:r>
          </a:p>
          <a:p>
            <a:r>
              <a:rPr lang="en-US" sz="2000" dirty="0" smtClean="0">
                <a:solidFill>
                  <a:schemeClr val="tx1"/>
                </a:solidFill>
                <a:latin typeface="+mn-lt"/>
              </a:rPr>
              <a:t>Continued economic growth</a:t>
            </a:r>
          </a:p>
          <a:p>
            <a:r>
              <a:rPr lang="en-US" sz="2000" dirty="0" smtClean="0">
                <a:solidFill>
                  <a:schemeClr val="tx1"/>
                </a:solidFill>
                <a:latin typeface="+mn-lt"/>
              </a:rPr>
              <a:t>Recently completed a successful joint strategic planning process with City Council and Schools.</a:t>
            </a:r>
          </a:p>
          <a:p>
            <a:r>
              <a:rPr lang="en-US" sz="2000" dirty="0" smtClean="0">
                <a:solidFill>
                  <a:schemeClr val="tx1"/>
                </a:solidFill>
                <a:latin typeface="+mn-lt"/>
              </a:rPr>
              <a:t>Piedmont Arts Public Art Garden project underway</a:t>
            </a:r>
          </a:p>
          <a:p>
            <a:r>
              <a:rPr lang="en-US" sz="2000" dirty="0" smtClean="0">
                <a:solidFill>
                  <a:schemeClr val="tx1"/>
                </a:solidFill>
                <a:latin typeface="+mn-lt"/>
              </a:rPr>
              <a:t>Planning stages related to the Paradise Inn area on Fayette.</a:t>
            </a:r>
          </a:p>
          <a:p>
            <a:r>
              <a:rPr lang="en-US" sz="2000" dirty="0" smtClean="0">
                <a:solidFill>
                  <a:schemeClr val="tx1"/>
                </a:solidFill>
                <a:latin typeface="+mn-lt"/>
              </a:rPr>
              <a:t>Addition of a third bus to the local </a:t>
            </a:r>
            <a:r>
              <a:rPr lang="en-US" sz="2000" smtClean="0">
                <a:solidFill>
                  <a:schemeClr val="tx1"/>
                </a:solidFill>
                <a:latin typeface="+mn-lt"/>
              </a:rPr>
              <a:t>transit system.</a:t>
            </a:r>
            <a:endParaRPr lang="en-US" sz="2000" dirty="0">
              <a:solidFill>
                <a:schemeClr val="tx1"/>
              </a:solidFill>
              <a:latin typeface="+mn-lt"/>
            </a:endParaRPr>
          </a:p>
          <a:p>
            <a:endParaRPr lang="en-US" dirty="0">
              <a:latin typeface="+mn-lt"/>
            </a:endParaRPr>
          </a:p>
        </p:txBody>
      </p:sp>
      <p:sp>
        <p:nvSpPr>
          <p:cNvPr id="4" name="Slide Number Placeholder 3"/>
          <p:cNvSpPr>
            <a:spLocks noGrp="1"/>
          </p:cNvSpPr>
          <p:nvPr>
            <p:ph type="sldNum" sz="quarter" idx="12"/>
          </p:nvPr>
        </p:nvSpPr>
        <p:spPr/>
        <p:txBody>
          <a:bodyPr/>
          <a:lstStyle/>
          <a:p>
            <a:fld id="{A8DBA3A1-31BE-45C3-8170-7B3D77EE5BDC}" type="slidenum">
              <a:rPr lang="en-US" smtClean="0">
                <a:latin typeface="+mn-lt"/>
              </a:rPr>
              <a:t>8</a:t>
            </a:fld>
            <a:endParaRPr lang="en-US">
              <a:latin typeface="+mn-lt"/>
            </a:endParaRPr>
          </a:p>
        </p:txBody>
      </p:sp>
    </p:spTree>
    <p:extLst>
      <p:ext uri="{BB962C8B-B14F-4D97-AF65-F5344CB8AC3E}">
        <p14:creationId xmlns:p14="http://schemas.microsoft.com/office/powerpoint/2010/main" val="1944349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lstStyle/>
          <a:p>
            <a:pPr algn="l"/>
            <a:r>
              <a:rPr lang="en-US" sz="4800" dirty="0" smtClean="0">
                <a:solidFill>
                  <a:schemeClr val="accent1">
                    <a:lumMod val="50000"/>
                  </a:schemeClr>
                </a:solidFill>
              </a:rPr>
              <a:t>Objectives</a:t>
            </a:r>
            <a:r>
              <a:rPr lang="en-US" dirty="0" smtClean="0"/>
              <a:t>	</a:t>
            </a:r>
            <a:endParaRPr lang="en-US" dirty="0"/>
          </a:p>
        </p:txBody>
      </p:sp>
      <p:sp>
        <p:nvSpPr>
          <p:cNvPr id="3" name="Content Placeholder 2"/>
          <p:cNvSpPr>
            <a:spLocks noGrp="1"/>
          </p:cNvSpPr>
          <p:nvPr>
            <p:ph idx="1"/>
          </p:nvPr>
        </p:nvSpPr>
        <p:spPr>
          <a:xfrm>
            <a:off x="457200" y="1524000"/>
            <a:ext cx="8001000" cy="4953000"/>
          </a:xfrm>
        </p:spPr>
        <p:txBody>
          <a:bodyPr>
            <a:normAutofit/>
          </a:bodyPr>
          <a:lstStyle/>
          <a:p>
            <a:pPr marL="0" indent="0">
              <a:buNone/>
            </a:pPr>
            <a:r>
              <a:rPr lang="en-US" b="1" dirty="0" smtClean="0">
                <a:solidFill>
                  <a:schemeClr val="accent1">
                    <a:lumMod val="50000"/>
                  </a:schemeClr>
                </a:solidFill>
                <a:latin typeface="+mn-lt"/>
              </a:rPr>
              <a:t>Basic Year To Year Budget Objectives Remain Constant</a:t>
            </a:r>
          </a:p>
          <a:p>
            <a:endParaRPr lang="en-US" dirty="0" smtClean="0">
              <a:solidFill>
                <a:schemeClr val="tx1"/>
              </a:solidFill>
              <a:latin typeface="+mn-lt"/>
            </a:endParaRPr>
          </a:p>
          <a:p>
            <a:r>
              <a:rPr lang="en-US" dirty="0" smtClean="0">
                <a:solidFill>
                  <a:schemeClr val="tx1"/>
                </a:solidFill>
                <a:latin typeface="+mn-lt"/>
              </a:rPr>
              <a:t>Maintain or improve core services</a:t>
            </a:r>
          </a:p>
          <a:p>
            <a:r>
              <a:rPr lang="en-US" dirty="0" smtClean="0">
                <a:solidFill>
                  <a:schemeClr val="tx1"/>
                </a:solidFill>
                <a:latin typeface="+mn-lt"/>
              </a:rPr>
              <a:t>Address capital needs</a:t>
            </a:r>
          </a:p>
          <a:p>
            <a:r>
              <a:rPr lang="en-US" dirty="0" smtClean="0">
                <a:solidFill>
                  <a:schemeClr val="tx1"/>
                </a:solidFill>
                <a:latin typeface="+mn-lt"/>
              </a:rPr>
              <a:t>Expand tax base (commercial, residential, industrial)</a:t>
            </a:r>
          </a:p>
          <a:p>
            <a:r>
              <a:rPr lang="en-US" dirty="0" smtClean="0">
                <a:solidFill>
                  <a:schemeClr val="tx1"/>
                </a:solidFill>
                <a:latin typeface="+mn-lt"/>
              </a:rPr>
              <a:t>Explore opportunities to consolidate, improve efficiency, generate new revenue</a:t>
            </a:r>
          </a:p>
          <a:p>
            <a:r>
              <a:rPr lang="en-US" dirty="0" smtClean="0">
                <a:solidFill>
                  <a:schemeClr val="tx1"/>
                </a:solidFill>
                <a:latin typeface="+mn-lt"/>
              </a:rPr>
              <a:t>Protect existing assets</a:t>
            </a:r>
          </a:p>
          <a:p>
            <a:r>
              <a:rPr lang="en-US" dirty="0" smtClean="0">
                <a:solidFill>
                  <a:schemeClr val="tx1"/>
                </a:solidFill>
                <a:latin typeface="+mn-lt"/>
              </a:rPr>
              <a:t>Consider education and outside agency funding</a:t>
            </a:r>
          </a:p>
          <a:p>
            <a:pPr marL="0" indent="0">
              <a:buNone/>
            </a:pPr>
            <a:endParaRPr lang="en-US" dirty="0"/>
          </a:p>
        </p:txBody>
      </p:sp>
      <p:sp>
        <p:nvSpPr>
          <p:cNvPr id="4" name="Slide Number Placeholder 3"/>
          <p:cNvSpPr>
            <a:spLocks noGrp="1"/>
          </p:cNvSpPr>
          <p:nvPr>
            <p:ph type="sldNum" sz="quarter" idx="12"/>
          </p:nvPr>
        </p:nvSpPr>
        <p:spPr/>
        <p:txBody>
          <a:bodyPr/>
          <a:lstStyle/>
          <a:p>
            <a:fld id="{A8DBA3A1-31BE-45C3-8170-7B3D77EE5BDC}" type="slidenum">
              <a:rPr lang="en-US" smtClean="0"/>
              <a:t>9</a:t>
            </a:fld>
            <a:endParaRPr lang="en-US"/>
          </a:p>
        </p:txBody>
      </p:sp>
    </p:spTree>
    <p:extLst>
      <p:ext uri="{BB962C8B-B14F-4D97-AF65-F5344CB8AC3E}">
        <p14:creationId xmlns:p14="http://schemas.microsoft.com/office/powerpoint/2010/main" val="24738272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10438</TotalTime>
  <Words>3834</Words>
  <Application>Microsoft Office PowerPoint</Application>
  <PresentationFormat>On-screen Show (4:3)</PresentationFormat>
  <Paragraphs>486</Paragraphs>
  <Slides>48</Slides>
  <Notes>0</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48</vt:i4>
      </vt:variant>
    </vt:vector>
  </HeadingPairs>
  <TitlesOfParts>
    <vt:vector size="49" baseType="lpstr">
      <vt:lpstr>Executive</vt:lpstr>
      <vt:lpstr>City of Martinsville </vt:lpstr>
      <vt:lpstr>Introduction</vt:lpstr>
      <vt:lpstr>PowerPoint Presentation</vt:lpstr>
      <vt:lpstr>PowerPoint Presentation</vt:lpstr>
      <vt:lpstr>FY2018 Proposed Budget </vt:lpstr>
      <vt:lpstr>FY2017 Highlights  </vt:lpstr>
      <vt:lpstr>FY 2017 Highlights  </vt:lpstr>
      <vt:lpstr>FY2017 Highlights</vt:lpstr>
      <vt:lpstr>Objectives </vt:lpstr>
      <vt:lpstr>Budget Challenges   </vt:lpstr>
      <vt:lpstr>Budget Challenges  </vt:lpstr>
      <vt:lpstr>Budget Challenges - Capital</vt:lpstr>
      <vt:lpstr>Revenue Analysis Beginning  with the end in mind . . .</vt:lpstr>
      <vt:lpstr>Revenue Analysis General Fund Revenue</vt:lpstr>
      <vt:lpstr>Revenue Analysis Transfers  and  Balances - Utilities</vt:lpstr>
      <vt:lpstr>Revenue Analysis Projected FY18 GF Revenue Available</vt:lpstr>
      <vt:lpstr>Fund &amp; Reserve Balances – Policy EOY16/Projected  FY17 – General Discussion</vt:lpstr>
      <vt:lpstr>Fund &amp; Reserve Balances – Policy EOY16/Beginning  FY17 – General Discussion</vt:lpstr>
      <vt:lpstr>Utilities – Cash Reserves EOY FY16 vs Policy Recommendation</vt:lpstr>
      <vt:lpstr>General Fund - Unassigned EOY FY16 vs Policy Recommendation</vt:lpstr>
      <vt:lpstr>Total All Funds EOY FY16 vs Policy Recommendation </vt:lpstr>
      <vt:lpstr>Expense Analysis Starting  the Process . . . . </vt:lpstr>
      <vt:lpstr>FY2018 Proposed Budget General Fund</vt:lpstr>
      <vt:lpstr>Utilities – Cash Reserves Projected EOYFY17 vs Policy Recommendation</vt:lpstr>
      <vt:lpstr>General Fund - Unassigned Projected EOYFY17 vs Policy Recommendation</vt:lpstr>
      <vt:lpstr>Total All Funds Projected EOYFY17 vs Policy Recommendation</vt:lpstr>
      <vt:lpstr>FY2018 Proposed Budget  February pre-budget work session . .</vt:lpstr>
      <vt:lpstr>FY2018 Proposed Budget </vt:lpstr>
      <vt:lpstr>FY2018 Proposed Budget</vt:lpstr>
      <vt:lpstr>FY2018 Proposed Budget Details</vt:lpstr>
      <vt:lpstr>FY2018 Proposed Budget</vt:lpstr>
      <vt:lpstr>FY2018 Proposed Budget </vt:lpstr>
      <vt:lpstr>FY2018 Proposed Budget </vt:lpstr>
      <vt:lpstr>FY2018 Proposed Budget Option - level funding for schools and public safety.</vt:lpstr>
      <vt:lpstr>FY2018 Proposed Budget Option for level funding schools and public safety </vt:lpstr>
      <vt:lpstr>FY2018 Proposed Budget </vt:lpstr>
      <vt:lpstr>Capital – Enterprise Funds  </vt:lpstr>
      <vt:lpstr>FY2018 Proposed Budget     </vt:lpstr>
      <vt:lpstr>FY2018 Proposed Budget     </vt:lpstr>
      <vt:lpstr>FY2018 Proposed Budget     </vt:lpstr>
      <vt:lpstr>FY2018 Proposed Budget     </vt:lpstr>
      <vt:lpstr>Water/Sewer Projects</vt:lpstr>
      <vt:lpstr>FY2018 Proposed Budget     </vt:lpstr>
      <vt:lpstr>PowerPoint Presentation</vt:lpstr>
      <vt:lpstr>FY2018 Proposed Budget</vt:lpstr>
      <vt:lpstr>Comments and Conclusion</vt:lpstr>
      <vt:lpstr>Comments and Conclusion</vt:lpstr>
      <vt:lpstr>Next Steps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Leon Towarnicki</dc:creator>
  <cp:lastModifiedBy>Linda Conover</cp:lastModifiedBy>
  <cp:revision>339</cp:revision>
  <cp:lastPrinted>2017-04-07T17:39:26Z</cp:lastPrinted>
  <dcterms:created xsi:type="dcterms:W3CDTF">2014-04-03T14:09:39Z</dcterms:created>
  <dcterms:modified xsi:type="dcterms:W3CDTF">2017-04-12T13:28:55Z</dcterms:modified>
</cp:coreProperties>
</file>