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60" r:id="rId2"/>
    <p:sldId id="261" r:id="rId3"/>
    <p:sldId id="262" r:id="rId4"/>
    <p:sldId id="256" r:id="rId5"/>
    <p:sldId id="257" r:id="rId6"/>
    <p:sldId id="258" r:id="rId7"/>
    <p:sldId id="259" r:id="rId8"/>
    <p:sldId id="263" r:id="rId9"/>
    <p:sldId id="264" r:id="rId10"/>
    <p:sldId id="265" r:id="rId1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B0DB28-B119-45F8-9F14-B8979495419A}" type="datetimeFigureOut">
              <a:rPr lang="en-US" smtClean="0"/>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23F58-DAED-4582-8BC9-98AC754C0A7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5410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B0DB28-B119-45F8-9F14-B8979495419A}" type="datetimeFigureOut">
              <a:rPr lang="en-US" smtClean="0"/>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23F58-DAED-4582-8BC9-98AC754C0A70}" type="slidenum">
              <a:rPr lang="en-US" smtClean="0"/>
              <a:t>‹#›</a:t>
            </a:fld>
            <a:endParaRPr lang="en-US"/>
          </a:p>
        </p:txBody>
      </p:sp>
    </p:spTree>
    <p:extLst>
      <p:ext uri="{BB962C8B-B14F-4D97-AF65-F5344CB8AC3E}">
        <p14:creationId xmlns:p14="http://schemas.microsoft.com/office/powerpoint/2010/main" val="2479523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B0DB28-B119-45F8-9F14-B8979495419A}" type="datetimeFigureOut">
              <a:rPr lang="en-US" smtClean="0"/>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23F58-DAED-4582-8BC9-98AC754C0A70}" type="slidenum">
              <a:rPr lang="en-US" smtClean="0"/>
              <a:t>‹#›</a:t>
            </a:fld>
            <a:endParaRPr lang="en-US"/>
          </a:p>
        </p:txBody>
      </p:sp>
    </p:spTree>
    <p:extLst>
      <p:ext uri="{BB962C8B-B14F-4D97-AF65-F5344CB8AC3E}">
        <p14:creationId xmlns:p14="http://schemas.microsoft.com/office/powerpoint/2010/main" val="2723034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B0DB28-B119-45F8-9F14-B8979495419A}" type="datetimeFigureOut">
              <a:rPr lang="en-US" smtClean="0"/>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23F58-DAED-4582-8BC9-98AC754C0A70}" type="slidenum">
              <a:rPr lang="en-US" smtClean="0"/>
              <a:t>‹#›</a:t>
            </a:fld>
            <a:endParaRPr lang="en-US"/>
          </a:p>
        </p:txBody>
      </p:sp>
    </p:spTree>
    <p:extLst>
      <p:ext uri="{BB962C8B-B14F-4D97-AF65-F5344CB8AC3E}">
        <p14:creationId xmlns:p14="http://schemas.microsoft.com/office/powerpoint/2010/main" val="3090663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FB0DB28-B119-45F8-9F14-B8979495419A}" type="datetimeFigureOut">
              <a:rPr lang="en-US" smtClean="0"/>
              <a:t>6/13/2023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23F58-DAED-4582-8BC9-98AC754C0A7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772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B0DB28-B119-45F8-9F14-B8979495419A}" type="datetimeFigureOut">
              <a:rPr lang="en-US" smtClean="0"/>
              <a:t>6/13/2023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23F58-DAED-4582-8BC9-98AC754C0A70}" type="slidenum">
              <a:rPr lang="en-US" smtClean="0"/>
              <a:t>‹#›</a:t>
            </a:fld>
            <a:endParaRPr lang="en-US"/>
          </a:p>
        </p:txBody>
      </p:sp>
    </p:spTree>
    <p:extLst>
      <p:ext uri="{BB962C8B-B14F-4D97-AF65-F5344CB8AC3E}">
        <p14:creationId xmlns:p14="http://schemas.microsoft.com/office/powerpoint/2010/main" val="3204516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B0DB28-B119-45F8-9F14-B8979495419A}" type="datetimeFigureOut">
              <a:rPr lang="en-US" smtClean="0"/>
              <a:t>6/13/2023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D23F58-DAED-4582-8BC9-98AC754C0A70}" type="slidenum">
              <a:rPr lang="en-US" smtClean="0"/>
              <a:t>‹#›</a:t>
            </a:fld>
            <a:endParaRPr lang="en-US"/>
          </a:p>
        </p:txBody>
      </p:sp>
    </p:spTree>
    <p:extLst>
      <p:ext uri="{BB962C8B-B14F-4D97-AF65-F5344CB8AC3E}">
        <p14:creationId xmlns:p14="http://schemas.microsoft.com/office/powerpoint/2010/main" val="1650087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B0DB28-B119-45F8-9F14-B8979495419A}" type="datetimeFigureOut">
              <a:rPr lang="en-US" smtClean="0"/>
              <a:t>6/13/2023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D23F58-DAED-4582-8BC9-98AC754C0A70}" type="slidenum">
              <a:rPr lang="en-US" smtClean="0"/>
              <a:t>‹#›</a:t>
            </a:fld>
            <a:endParaRPr lang="en-US"/>
          </a:p>
        </p:txBody>
      </p:sp>
    </p:spTree>
    <p:extLst>
      <p:ext uri="{BB962C8B-B14F-4D97-AF65-F5344CB8AC3E}">
        <p14:creationId xmlns:p14="http://schemas.microsoft.com/office/powerpoint/2010/main" val="832364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FB0DB28-B119-45F8-9F14-B8979495419A}" type="datetimeFigureOut">
              <a:rPr lang="en-US" smtClean="0"/>
              <a:t>6/13/2023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9D23F58-DAED-4582-8BC9-98AC754C0A70}" type="slidenum">
              <a:rPr lang="en-US" smtClean="0"/>
              <a:t>‹#›</a:t>
            </a:fld>
            <a:endParaRPr lang="en-US"/>
          </a:p>
        </p:txBody>
      </p:sp>
    </p:spTree>
    <p:extLst>
      <p:ext uri="{BB962C8B-B14F-4D97-AF65-F5344CB8AC3E}">
        <p14:creationId xmlns:p14="http://schemas.microsoft.com/office/powerpoint/2010/main" val="3175575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FB0DB28-B119-45F8-9F14-B8979495419A}" type="datetimeFigureOut">
              <a:rPr lang="en-US" smtClean="0"/>
              <a:t>6/13/2023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9D23F58-DAED-4582-8BC9-98AC754C0A70}" type="slidenum">
              <a:rPr lang="en-US" smtClean="0"/>
              <a:t>‹#›</a:t>
            </a:fld>
            <a:endParaRPr lang="en-US"/>
          </a:p>
        </p:txBody>
      </p:sp>
    </p:spTree>
    <p:extLst>
      <p:ext uri="{BB962C8B-B14F-4D97-AF65-F5344CB8AC3E}">
        <p14:creationId xmlns:p14="http://schemas.microsoft.com/office/powerpoint/2010/main" val="974091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FB0DB28-B119-45F8-9F14-B8979495419A}" type="datetimeFigureOut">
              <a:rPr lang="en-US" smtClean="0"/>
              <a:t>6/13/2023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23F58-DAED-4582-8BC9-98AC754C0A70}" type="slidenum">
              <a:rPr lang="en-US" smtClean="0"/>
              <a:t>‹#›</a:t>
            </a:fld>
            <a:endParaRPr lang="en-US"/>
          </a:p>
        </p:txBody>
      </p:sp>
    </p:spTree>
    <p:extLst>
      <p:ext uri="{BB962C8B-B14F-4D97-AF65-F5344CB8AC3E}">
        <p14:creationId xmlns:p14="http://schemas.microsoft.com/office/powerpoint/2010/main" val="3705481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FB0DB28-B119-45F8-9F14-B8979495419A}" type="datetimeFigureOut">
              <a:rPr lang="en-US" smtClean="0"/>
              <a:t>6/13/2023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9D23F58-DAED-4582-8BC9-98AC754C0A7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9075772"/>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2DD4A-882A-41C7-9AD5-4D437607D4E6}"/>
              </a:ext>
            </a:extLst>
          </p:cNvPr>
          <p:cNvSpPr>
            <a:spLocks noGrp="1"/>
          </p:cNvSpPr>
          <p:nvPr>
            <p:ph type="ctrTitle"/>
          </p:nvPr>
        </p:nvSpPr>
        <p:spPr/>
        <p:txBody>
          <a:bodyPr/>
          <a:lstStyle/>
          <a:p>
            <a:r>
              <a:rPr lang="en-US" sz="6600" dirty="0"/>
              <a:t>FY24</a:t>
            </a:r>
            <a:r>
              <a:rPr lang="en-US" dirty="0"/>
              <a:t> Budget Public Hearing Summary</a:t>
            </a:r>
          </a:p>
        </p:txBody>
      </p:sp>
      <p:sp>
        <p:nvSpPr>
          <p:cNvPr id="3" name="Subtitle 2">
            <a:extLst>
              <a:ext uri="{FF2B5EF4-FFF2-40B4-BE49-F238E27FC236}">
                <a16:creationId xmlns:a16="http://schemas.microsoft.com/office/drawing/2014/main" id="{5A03B318-B4C4-4E1C-B7A0-A325315A26F5}"/>
              </a:ext>
            </a:extLst>
          </p:cNvPr>
          <p:cNvSpPr>
            <a:spLocks noGrp="1"/>
          </p:cNvSpPr>
          <p:nvPr>
            <p:ph type="subTitle" idx="1"/>
          </p:nvPr>
        </p:nvSpPr>
        <p:spPr/>
        <p:txBody>
          <a:bodyPr/>
          <a:lstStyle/>
          <a:p>
            <a:r>
              <a:rPr lang="en-US" dirty="0"/>
              <a:t>Tuesday, May 23, 2024</a:t>
            </a:r>
          </a:p>
          <a:p>
            <a:r>
              <a:rPr lang="en-US" dirty="0"/>
              <a:t>Tuesday, June 13, 2024</a:t>
            </a:r>
          </a:p>
        </p:txBody>
      </p:sp>
    </p:spTree>
    <p:extLst>
      <p:ext uri="{BB962C8B-B14F-4D97-AF65-F5344CB8AC3E}">
        <p14:creationId xmlns:p14="http://schemas.microsoft.com/office/powerpoint/2010/main" val="2755451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67A2D-05ED-4358-845D-5923077B7E7A}"/>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Capital</a:t>
            </a:r>
          </a:p>
        </p:txBody>
      </p:sp>
      <p:sp>
        <p:nvSpPr>
          <p:cNvPr id="3" name="Content Placeholder 2">
            <a:extLst>
              <a:ext uri="{FF2B5EF4-FFF2-40B4-BE49-F238E27FC236}">
                <a16:creationId xmlns:a16="http://schemas.microsoft.com/office/drawing/2014/main" id="{8FEE55A9-1FE3-4FA8-86E2-1EE5F851A1BE}"/>
              </a:ext>
            </a:extLst>
          </p:cNvPr>
          <p:cNvSpPr>
            <a:spLocks noGrp="1"/>
          </p:cNvSpPr>
          <p:nvPr>
            <p:ph idx="1"/>
          </p:nvPr>
        </p:nvSpPr>
        <p:spPr/>
        <p:txBody>
          <a:bodyPr/>
          <a:lstStyle/>
          <a:p>
            <a:r>
              <a:rPr lang="en-US" sz="2400" dirty="0"/>
              <a:t>Capital review committee met on 6/6/23 to review capital based on available funding and arrived at decisions on a number of items.   $1,133,938 is available for capital after transfer and debt service obligations.   Proposed capital includes 3 items covered through multi-year funding; ambulance, </a:t>
            </a:r>
            <a:r>
              <a:rPr lang="en-US" sz="2400" dirty="0" err="1"/>
              <a:t>knuckleboom</a:t>
            </a:r>
            <a:r>
              <a:rPr lang="en-US" sz="2400" dirty="0"/>
              <a:t> truck, 2 police cars &amp; cameras, skid-steer loader shared with other departments;  grant match for new senior services van, garage door replacement, and several other smaller items. </a:t>
            </a:r>
          </a:p>
          <a:p>
            <a:endParaRPr lang="en-US" dirty="0"/>
          </a:p>
        </p:txBody>
      </p:sp>
    </p:spTree>
    <p:extLst>
      <p:ext uri="{BB962C8B-B14F-4D97-AF65-F5344CB8AC3E}">
        <p14:creationId xmlns:p14="http://schemas.microsoft.com/office/powerpoint/2010/main" val="2386583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EFA27-6513-4956-B6DC-BB22DFE55DA5}"/>
              </a:ext>
            </a:extLst>
          </p:cNvPr>
          <p:cNvSpPr>
            <a:spLocks noGrp="1"/>
          </p:cNvSpPr>
          <p:nvPr>
            <p:ph type="title"/>
          </p:nvPr>
        </p:nvSpPr>
        <p:spPr/>
        <p:txBody>
          <a:bodyPr/>
          <a:lstStyle/>
          <a:p>
            <a:r>
              <a:rPr lang="en-US" dirty="0">
                <a:latin typeface="+mn-lt"/>
              </a:rPr>
              <a:t>Summary</a:t>
            </a:r>
          </a:p>
        </p:txBody>
      </p:sp>
      <p:sp>
        <p:nvSpPr>
          <p:cNvPr id="3" name="Content Placeholder 2">
            <a:extLst>
              <a:ext uri="{FF2B5EF4-FFF2-40B4-BE49-F238E27FC236}">
                <a16:creationId xmlns:a16="http://schemas.microsoft.com/office/drawing/2014/main" id="{11E0A327-FF5E-4351-AB22-29A5076DBCC0}"/>
              </a:ext>
            </a:extLst>
          </p:cNvPr>
          <p:cNvSpPr>
            <a:spLocks noGrp="1"/>
          </p:cNvSpPr>
          <p:nvPr>
            <p:ph idx="1"/>
          </p:nvPr>
        </p:nvSpPr>
        <p:spPr/>
        <p:txBody>
          <a:bodyPr>
            <a:normAutofit lnSpcReduction="10000"/>
          </a:bodyPr>
          <a:lstStyle/>
          <a:p>
            <a:r>
              <a:rPr lang="en-US" dirty="0"/>
              <a:t>FY 24 Budget was presented at Council’s April 25, 2023 meeting.  No action taken at that meeting.</a:t>
            </a:r>
          </a:p>
          <a:p>
            <a:r>
              <a:rPr lang="en-US" u="sng" dirty="0"/>
              <a:t>Budget key points as presented</a:t>
            </a:r>
            <a:r>
              <a:rPr lang="en-US" dirty="0"/>
              <a:t>:</a:t>
            </a:r>
          </a:p>
          <a:p>
            <a:r>
              <a:rPr lang="en-US" dirty="0"/>
              <a:t>Kept current real estate tax rate at $1.04/$100.   Due to reassessments and increased values, an estimated increase in real estate tax revenue of approx. $1.2 M was included in the budget</a:t>
            </a:r>
          </a:p>
          <a:p>
            <a:r>
              <a:rPr lang="en-US" dirty="0"/>
              <a:t>Proposed 8% electric rate increase</a:t>
            </a:r>
          </a:p>
          <a:p>
            <a:r>
              <a:rPr lang="en-US" dirty="0"/>
              <a:t>Reduced school funding of $750,000 over the requested $6,167,637 </a:t>
            </a:r>
          </a:p>
          <a:p>
            <a:r>
              <a:rPr lang="en-US" dirty="0"/>
              <a:t>5% budget reduction for most City departments</a:t>
            </a:r>
          </a:p>
          <a:p>
            <a:r>
              <a:rPr lang="en-US" dirty="0"/>
              <a:t>Level funding for outside agencies except for certain agencies (911, DSS)</a:t>
            </a:r>
          </a:p>
          <a:p>
            <a:r>
              <a:rPr lang="en-US" dirty="0"/>
              <a:t>Follows state lead on COLA for employees &amp; constitutionals @ 7%.  Still undecided </a:t>
            </a:r>
          </a:p>
        </p:txBody>
      </p:sp>
    </p:spTree>
    <p:extLst>
      <p:ext uri="{BB962C8B-B14F-4D97-AF65-F5344CB8AC3E}">
        <p14:creationId xmlns:p14="http://schemas.microsoft.com/office/powerpoint/2010/main" val="3376731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AEAA9-FB2B-46D7-9D86-17DEF95853AF}"/>
              </a:ext>
            </a:extLst>
          </p:cNvPr>
          <p:cNvSpPr>
            <a:spLocks noGrp="1"/>
          </p:cNvSpPr>
          <p:nvPr>
            <p:ph type="title"/>
          </p:nvPr>
        </p:nvSpPr>
        <p:spPr/>
        <p:txBody>
          <a:bodyPr/>
          <a:lstStyle/>
          <a:p>
            <a:r>
              <a:rPr lang="en-US" dirty="0">
                <a:latin typeface="+mn-lt"/>
              </a:rPr>
              <a:t>Summary</a:t>
            </a:r>
          </a:p>
        </p:txBody>
      </p:sp>
      <p:sp>
        <p:nvSpPr>
          <p:cNvPr id="3" name="Content Placeholder 2">
            <a:extLst>
              <a:ext uri="{FF2B5EF4-FFF2-40B4-BE49-F238E27FC236}">
                <a16:creationId xmlns:a16="http://schemas.microsoft.com/office/drawing/2014/main" id="{071B12D4-CF9E-4544-A383-D062B33DF71C}"/>
              </a:ext>
            </a:extLst>
          </p:cNvPr>
          <p:cNvSpPr>
            <a:spLocks noGrp="1"/>
          </p:cNvSpPr>
          <p:nvPr>
            <p:ph idx="1"/>
          </p:nvPr>
        </p:nvSpPr>
        <p:spPr/>
        <p:txBody>
          <a:bodyPr/>
          <a:lstStyle/>
          <a:p>
            <a:r>
              <a:rPr lang="en-US" dirty="0"/>
              <a:t>One personnel addition – law clerk for Circuit Court (confirmed to be a one year position); hiring freeze in other areas.</a:t>
            </a:r>
          </a:p>
          <a:p>
            <a:r>
              <a:rPr lang="en-US" dirty="0"/>
              <a:t>A required public hearing was held at Council’s May 9 meeting due to increased real estate tax assessments and the resulting increase in the effective tax rate.</a:t>
            </a:r>
          </a:p>
          <a:p>
            <a:r>
              <a:rPr lang="en-US" dirty="0"/>
              <a:t>Budget work session was held on May 10 with City Schools and to review capital.  A second session was held on May 16 with outside agencies (911, DSS, Library) followed by a review of City constitutional and departmental budgets.  It was noted between the time of the initial budget presentation on April 25 and May 16, it was concluded both a water and sewer rate increase were needed, and a recommended $3 increase for each was discussed.   A third work session was held on May17 to discuss the previous sessions and answer questions.  Alternate budget recommendations were made by Vice Mayor Rawls, a fourth work session was scheduled for Monday, May 22, and staff was instructed to develop an alternate budget that reduced the real estate tax rate by $0.05/$100, and eliminated the use of ARPA funds.</a:t>
            </a:r>
          </a:p>
        </p:txBody>
      </p:sp>
    </p:spTree>
    <p:extLst>
      <p:ext uri="{BB962C8B-B14F-4D97-AF65-F5344CB8AC3E}">
        <p14:creationId xmlns:p14="http://schemas.microsoft.com/office/powerpoint/2010/main" val="2058069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D4E45-3F5A-4E38-AC4D-69C87012F1BC}"/>
              </a:ext>
            </a:extLst>
          </p:cNvPr>
          <p:cNvSpPr>
            <a:spLocks noGrp="1"/>
          </p:cNvSpPr>
          <p:nvPr>
            <p:ph type="ctrTitle"/>
          </p:nvPr>
        </p:nvSpPr>
        <p:spPr/>
        <p:txBody>
          <a:bodyPr/>
          <a:lstStyle/>
          <a:p>
            <a:r>
              <a:rPr lang="en-US" sz="6600" dirty="0"/>
              <a:t>Budget Work Session</a:t>
            </a:r>
            <a:br>
              <a:rPr lang="en-US" dirty="0"/>
            </a:br>
            <a:r>
              <a:rPr lang="en-US" sz="5400" b="1" dirty="0">
                <a:latin typeface="+mn-lt"/>
              </a:rPr>
              <a:t>Revisions From 5/17 Work Session</a:t>
            </a:r>
          </a:p>
        </p:txBody>
      </p:sp>
      <p:sp>
        <p:nvSpPr>
          <p:cNvPr id="3" name="Subtitle 2">
            <a:extLst>
              <a:ext uri="{FF2B5EF4-FFF2-40B4-BE49-F238E27FC236}">
                <a16:creationId xmlns:a16="http://schemas.microsoft.com/office/drawing/2014/main" id="{0F124A37-0CA2-41D9-9FA0-81C75444B08B}"/>
              </a:ext>
            </a:extLst>
          </p:cNvPr>
          <p:cNvSpPr>
            <a:spLocks noGrp="1"/>
          </p:cNvSpPr>
          <p:nvPr>
            <p:ph type="subTitle" idx="1"/>
          </p:nvPr>
        </p:nvSpPr>
        <p:spPr/>
        <p:txBody>
          <a:bodyPr/>
          <a:lstStyle/>
          <a:p>
            <a:r>
              <a:rPr lang="en-US" dirty="0"/>
              <a:t>Monday, May 22, 2023 6 pm</a:t>
            </a:r>
          </a:p>
        </p:txBody>
      </p:sp>
    </p:spTree>
    <p:extLst>
      <p:ext uri="{BB962C8B-B14F-4D97-AF65-F5344CB8AC3E}">
        <p14:creationId xmlns:p14="http://schemas.microsoft.com/office/powerpoint/2010/main" val="4029639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EA775-41E5-4B3A-B612-82C74251DB8B}"/>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From 5/17/23 Work Session</a:t>
            </a:r>
          </a:p>
        </p:txBody>
      </p:sp>
      <p:sp>
        <p:nvSpPr>
          <p:cNvPr id="3" name="Content Placeholder 2">
            <a:extLst>
              <a:ext uri="{FF2B5EF4-FFF2-40B4-BE49-F238E27FC236}">
                <a16:creationId xmlns:a16="http://schemas.microsoft.com/office/drawing/2014/main" id="{98D266A8-DEAE-4019-9E02-56B9CB037F29}"/>
              </a:ext>
            </a:extLst>
          </p:cNvPr>
          <p:cNvSpPr>
            <a:spLocks noGrp="1"/>
          </p:cNvSpPr>
          <p:nvPr>
            <p:ph idx="1"/>
          </p:nvPr>
        </p:nvSpPr>
        <p:spPr/>
        <p:txBody>
          <a:bodyPr>
            <a:normAutofit/>
          </a:bodyPr>
          <a:lstStyle/>
          <a:p>
            <a:pPr>
              <a:buFont typeface="Arial" panose="020B0604020202020204" pitchFamily="34" charset="0"/>
              <a:buChar char="•"/>
            </a:pPr>
            <a:r>
              <a:rPr lang="en-US" sz="2800" dirty="0"/>
              <a:t>Eliminate Use of ARPA Funds	$1,194,494</a:t>
            </a:r>
          </a:p>
          <a:p>
            <a:pPr>
              <a:buFont typeface="Arial" panose="020B0604020202020204" pitchFamily="34" charset="0"/>
              <a:buChar char="•"/>
            </a:pPr>
            <a:r>
              <a:rPr lang="en-US" sz="2800" dirty="0"/>
              <a:t>Reduce real estate tax by $0.05/$100 from current $1.04/$100 to $0.99/$100, for a net effect of reducing real estate tax revenue by approximately $350,000.</a:t>
            </a:r>
          </a:p>
          <a:p>
            <a:pPr>
              <a:buFont typeface="Arial" panose="020B0604020202020204" pitchFamily="34" charset="0"/>
              <a:buChar char="•"/>
            </a:pPr>
            <a:endParaRPr lang="en-US" sz="2800" dirty="0"/>
          </a:p>
          <a:p>
            <a:pPr>
              <a:buFont typeface="Arial" panose="020B0604020202020204" pitchFamily="34" charset="0"/>
              <a:buChar char="•"/>
            </a:pPr>
            <a:r>
              <a:rPr lang="en-US" sz="2800" u="sng" dirty="0"/>
              <a:t>Total reduction of $1,544,494</a:t>
            </a:r>
          </a:p>
        </p:txBody>
      </p:sp>
    </p:spTree>
    <p:extLst>
      <p:ext uri="{BB962C8B-B14F-4D97-AF65-F5344CB8AC3E}">
        <p14:creationId xmlns:p14="http://schemas.microsoft.com/office/powerpoint/2010/main" val="1349074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8CFE4-B765-4140-9B84-38E95048F55F}"/>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Staff Recommendations</a:t>
            </a:r>
          </a:p>
        </p:txBody>
      </p:sp>
      <p:sp>
        <p:nvSpPr>
          <p:cNvPr id="3" name="Content Placeholder 2">
            <a:extLst>
              <a:ext uri="{FF2B5EF4-FFF2-40B4-BE49-F238E27FC236}">
                <a16:creationId xmlns:a16="http://schemas.microsoft.com/office/drawing/2014/main" id="{FBBDB416-4C53-4726-85E2-503864975CFA}"/>
              </a:ext>
            </a:extLst>
          </p:cNvPr>
          <p:cNvSpPr>
            <a:spLocks noGrp="1"/>
          </p:cNvSpPr>
          <p:nvPr>
            <p:ph idx="1"/>
          </p:nvPr>
        </p:nvSpPr>
        <p:spPr/>
        <p:txBody>
          <a:bodyPr>
            <a:normAutofit/>
          </a:bodyPr>
          <a:lstStyle/>
          <a:p>
            <a:r>
              <a:rPr lang="en-US" sz="2400" dirty="0"/>
              <a:t>Meals Tax Transfer			$300,000	$300,000</a:t>
            </a:r>
          </a:p>
          <a:p>
            <a:r>
              <a:rPr lang="en-US" sz="2400" dirty="0"/>
              <a:t>Refuse Fund Transfer 		$300,000	$600,000</a:t>
            </a:r>
          </a:p>
          <a:p>
            <a:r>
              <a:rPr lang="en-US" sz="2400" dirty="0"/>
              <a:t>Water Fund Transfer 			$250,000	$850,000</a:t>
            </a:r>
          </a:p>
          <a:p>
            <a:r>
              <a:rPr lang="en-US" sz="2400" dirty="0"/>
              <a:t>Increase Bus License Revenue	$200,000	$1,050,000</a:t>
            </a:r>
          </a:p>
          <a:p>
            <a:r>
              <a:rPr lang="en-US" sz="2400" dirty="0"/>
              <a:t>Increase HB599			$ 43,216	$1,093,216</a:t>
            </a:r>
          </a:p>
          <a:p>
            <a:r>
              <a:rPr lang="en-US" sz="2400" dirty="0"/>
              <a:t>Increase Transport Revenue		$ 87,400	$1,180,616</a:t>
            </a:r>
          </a:p>
          <a:p>
            <a:r>
              <a:rPr lang="en-US" sz="2400" dirty="0"/>
              <a:t>Court Reporter Revenue 		$ 10,000	$1,190,616</a:t>
            </a:r>
          </a:p>
          <a:p>
            <a:r>
              <a:rPr lang="en-US" sz="2400" i="1" dirty="0"/>
              <a:t>Jail/Jail Annex Food Red		</a:t>
            </a:r>
            <a:r>
              <a:rPr lang="en-US" sz="2400" dirty="0"/>
              <a:t>$ 40,000	$1,230,616</a:t>
            </a:r>
          </a:p>
        </p:txBody>
      </p:sp>
    </p:spTree>
    <p:extLst>
      <p:ext uri="{BB962C8B-B14F-4D97-AF65-F5344CB8AC3E}">
        <p14:creationId xmlns:p14="http://schemas.microsoft.com/office/powerpoint/2010/main" val="3086719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1ED9B-BE1D-4D5D-9C0C-FF65151584B0}"/>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Staff Recommendations</a:t>
            </a:r>
          </a:p>
        </p:txBody>
      </p:sp>
      <p:sp>
        <p:nvSpPr>
          <p:cNvPr id="3" name="Content Placeholder 2">
            <a:extLst>
              <a:ext uri="{FF2B5EF4-FFF2-40B4-BE49-F238E27FC236}">
                <a16:creationId xmlns:a16="http://schemas.microsoft.com/office/drawing/2014/main" id="{0D1BEF0B-8A06-4F7F-83DC-43841489A4A2}"/>
              </a:ext>
            </a:extLst>
          </p:cNvPr>
          <p:cNvSpPr>
            <a:spLocks noGrp="1"/>
          </p:cNvSpPr>
          <p:nvPr>
            <p:ph idx="1"/>
          </p:nvPr>
        </p:nvSpPr>
        <p:spPr/>
        <p:txBody>
          <a:bodyPr/>
          <a:lstStyle/>
          <a:p>
            <a:r>
              <a:rPr lang="en-US" sz="2400" i="1" dirty="0" err="1"/>
              <a:t>MiNet</a:t>
            </a:r>
            <a:r>
              <a:rPr lang="en-US" sz="2400" i="1" dirty="0"/>
              <a:t> Capital Reduction		</a:t>
            </a:r>
            <a:r>
              <a:rPr lang="en-US" sz="2400" dirty="0"/>
              <a:t>$100,000	$1,330,616</a:t>
            </a:r>
          </a:p>
          <a:p>
            <a:r>
              <a:rPr lang="en-US" sz="2400" dirty="0"/>
              <a:t>Lodging Tax Increase			$20,000	$1,350,616</a:t>
            </a:r>
          </a:p>
          <a:p>
            <a:r>
              <a:rPr lang="en-US" sz="2400" i="1" dirty="0"/>
              <a:t>Delay Asst. CM Pos 6 months		</a:t>
            </a:r>
            <a:r>
              <a:rPr lang="en-US" sz="2400" dirty="0"/>
              <a:t>$68,213	$1,418,829</a:t>
            </a:r>
          </a:p>
          <a:p>
            <a:r>
              <a:rPr lang="en-US" sz="2400" i="1" dirty="0"/>
              <a:t>E –time software 1</a:t>
            </a:r>
            <a:r>
              <a:rPr lang="en-US" sz="2400" i="1" baseline="30000" dirty="0"/>
              <a:t>st</a:t>
            </a:r>
            <a:r>
              <a:rPr lang="en-US" sz="2400" i="1" dirty="0"/>
              <a:t> year MA	</a:t>
            </a:r>
            <a:r>
              <a:rPr lang="en-US" sz="2400" dirty="0"/>
              <a:t>$35,000	$1,453,829</a:t>
            </a:r>
          </a:p>
          <a:p>
            <a:r>
              <a:rPr lang="en-US" sz="2400" i="1" dirty="0"/>
              <a:t>Delay CD Director Pos 6 </a:t>
            </a:r>
            <a:r>
              <a:rPr lang="en-US" sz="2400" i="1" dirty="0" err="1"/>
              <a:t>mos</a:t>
            </a:r>
            <a:r>
              <a:rPr lang="en-US" sz="2400" i="1" dirty="0"/>
              <a:t>		</a:t>
            </a:r>
            <a:r>
              <a:rPr lang="en-US" sz="2400" dirty="0"/>
              <a:t>$65,928	$1,519,757</a:t>
            </a:r>
          </a:p>
          <a:p>
            <a:r>
              <a:rPr lang="en-US" sz="2400" dirty="0"/>
              <a:t>Increase use of GF UFB		$24,737	$1,544,494</a:t>
            </a:r>
          </a:p>
          <a:p>
            <a:endParaRPr lang="en-US" dirty="0"/>
          </a:p>
        </p:txBody>
      </p:sp>
    </p:spTree>
    <p:extLst>
      <p:ext uri="{BB962C8B-B14F-4D97-AF65-F5344CB8AC3E}">
        <p14:creationId xmlns:p14="http://schemas.microsoft.com/office/powerpoint/2010/main" val="1254317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A2AB3-1C7C-4D7F-A8A0-3DF60E2F73CE}"/>
              </a:ext>
            </a:extLst>
          </p:cNvPr>
          <p:cNvSpPr>
            <a:spLocks noGrp="1"/>
          </p:cNvSpPr>
          <p:nvPr>
            <p:ph type="title"/>
          </p:nvPr>
        </p:nvSpPr>
        <p:spPr/>
        <p:txBody>
          <a:bodyPr/>
          <a:lstStyle/>
          <a:p>
            <a:r>
              <a:rPr lang="en-US" dirty="0">
                <a:latin typeface="+mn-lt"/>
              </a:rPr>
              <a:t>Recommended Actions Tonight</a:t>
            </a:r>
          </a:p>
        </p:txBody>
      </p:sp>
      <p:sp>
        <p:nvSpPr>
          <p:cNvPr id="3" name="Content Placeholder 2">
            <a:extLst>
              <a:ext uri="{FF2B5EF4-FFF2-40B4-BE49-F238E27FC236}">
                <a16:creationId xmlns:a16="http://schemas.microsoft.com/office/drawing/2014/main" id="{DE4AD82F-C3D8-455B-B4A8-FA2A9571BDDB}"/>
              </a:ext>
            </a:extLst>
          </p:cNvPr>
          <p:cNvSpPr>
            <a:spLocks noGrp="1"/>
          </p:cNvSpPr>
          <p:nvPr>
            <p:ph idx="1"/>
          </p:nvPr>
        </p:nvSpPr>
        <p:spPr/>
        <p:txBody>
          <a:bodyPr/>
          <a:lstStyle/>
          <a:p>
            <a:r>
              <a:rPr lang="en-US" dirty="0"/>
              <a:t>Conduct Public Hearing and accept comments.</a:t>
            </a:r>
          </a:p>
          <a:p>
            <a:r>
              <a:rPr lang="en-US" dirty="0"/>
              <a:t>Council decides what to leave in the budget, remove, change, modify, etc.  A motion, second, and vote can be held on individual issues, or collectively a group of issues.</a:t>
            </a:r>
          </a:p>
          <a:p>
            <a:r>
              <a:rPr lang="en-US" dirty="0"/>
              <a:t>If Council decides to transfer funds from the Meals Tax Fund, a motion, second, and vote will be appropriate since this will be a deviation from a policy previously established by Council.</a:t>
            </a:r>
          </a:p>
          <a:p>
            <a:r>
              <a:rPr lang="en-US" dirty="0"/>
              <a:t>Once all the budget changes approved, it will be necessary for Council to approve the FY24 budget ordinance (as modified by any such changes), with motion, second, and roll call vote.</a:t>
            </a:r>
          </a:p>
          <a:p>
            <a:r>
              <a:rPr lang="en-US" dirty="0"/>
              <a:t>Final adoption and second reading is scheduled for Tuesday, June 13.</a:t>
            </a:r>
          </a:p>
        </p:txBody>
      </p:sp>
    </p:spTree>
    <p:extLst>
      <p:ext uri="{BB962C8B-B14F-4D97-AF65-F5344CB8AC3E}">
        <p14:creationId xmlns:p14="http://schemas.microsoft.com/office/powerpoint/2010/main" val="2092481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689B1-8F59-44DB-AA76-CBF901206B80}"/>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Additional Budget Adjustments</a:t>
            </a:r>
          </a:p>
        </p:txBody>
      </p:sp>
      <p:sp>
        <p:nvSpPr>
          <p:cNvPr id="3" name="Content Placeholder 2">
            <a:extLst>
              <a:ext uri="{FF2B5EF4-FFF2-40B4-BE49-F238E27FC236}">
                <a16:creationId xmlns:a16="http://schemas.microsoft.com/office/drawing/2014/main" id="{AED99133-E668-4AF1-A68A-123DA14A591F}"/>
              </a:ext>
            </a:extLst>
          </p:cNvPr>
          <p:cNvSpPr>
            <a:spLocks noGrp="1"/>
          </p:cNvSpPr>
          <p:nvPr>
            <p:ph idx="1"/>
          </p:nvPr>
        </p:nvSpPr>
        <p:spPr/>
        <p:txBody>
          <a:bodyPr>
            <a:normAutofit/>
          </a:bodyPr>
          <a:lstStyle/>
          <a:p>
            <a:r>
              <a:rPr lang="en-US" sz="2400" dirty="0">
                <a:latin typeface="Calibri" panose="020F0502020204030204" pitchFamily="34" charset="0"/>
                <a:cs typeface="Calibri" panose="020F0502020204030204" pitchFamily="34" charset="0"/>
              </a:rPr>
              <a:t>From Council meeting &amp; budget public hearing on 5/23, Council requested additional reductions of approximately $270,000 to restore funding for approximate costs of 2 police officers ($145K) and 2 teachers ($125K).  Net effect is to reduce the original 5% PD reduction by $145K and reduce the original school reduction of $750K by $125K.</a:t>
            </a:r>
          </a:p>
          <a:p>
            <a:r>
              <a:rPr lang="en-US" sz="2400" dirty="0">
                <a:latin typeface="Calibri" panose="020F0502020204030204" pitchFamily="34" charset="0"/>
                <a:cs typeface="Calibri" panose="020F0502020204030204" pitchFamily="34" charset="0"/>
              </a:rPr>
              <a:t>Adjustments - move cost associated with law clerk to ARPA ($85K), cigarette tax increase to $0.40/pack ($25K), ambulance revenue ($25K),  slight adjustment in use of fund balance, and  minor reductions in 26 other line items scattered throughout the general fund budget.</a:t>
            </a:r>
          </a:p>
        </p:txBody>
      </p:sp>
    </p:spTree>
    <p:extLst>
      <p:ext uri="{BB962C8B-B14F-4D97-AF65-F5344CB8AC3E}">
        <p14:creationId xmlns:p14="http://schemas.microsoft.com/office/powerpoint/2010/main" val="10382517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593</TotalTime>
  <Words>912</Words>
  <Application>Microsoft Office PowerPoint</Application>
  <PresentationFormat>Widescreen</PresentationFormat>
  <Paragraphs>50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Retrospect</vt:lpstr>
      <vt:lpstr>FY24 Budget Public Hearing Summary</vt:lpstr>
      <vt:lpstr>Summary</vt:lpstr>
      <vt:lpstr>Summary</vt:lpstr>
      <vt:lpstr>Budget Work Session Revisions From 5/17 Work Session</vt:lpstr>
      <vt:lpstr>From 5/17/23 Work Session</vt:lpstr>
      <vt:lpstr>Staff Recommendations</vt:lpstr>
      <vt:lpstr>Staff Recommendations</vt:lpstr>
      <vt:lpstr>Recommended Actions Tonight</vt:lpstr>
      <vt:lpstr>Additional Budget Adjustments</vt:lpstr>
      <vt:lpstr>Capital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Budget Work Session Revisions From 5/17 Work Session</dc:title>
  <dc:creator>Leon Towarnicki</dc:creator>
  <cp:lastModifiedBy>Mandy McGhee</cp:lastModifiedBy>
  <cp:revision>19</cp:revision>
  <cp:lastPrinted>2023-05-22T15:53:03Z</cp:lastPrinted>
  <dcterms:created xsi:type="dcterms:W3CDTF">2023-05-22T11:19:52Z</dcterms:created>
  <dcterms:modified xsi:type="dcterms:W3CDTF">2023-06-13T21:16:12Z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2023-05-22T16:02:06Z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51e0f26f-701f-4fad-b18f-1c574d09532d</vt:lpwstr>
  </property>
  <property fmtid="{D5CDD505-2E9C-101B-9397-08002B2CF9AE}" pid="7" name="MSIP_Label_defa4170-0d19-0005-0004-bc88714345d2_ActionId">
    <vt:lpwstr>b3315e10-e80d-429b-8ccb-e1a2be38e0c3</vt:lpwstr>
  </property>
  <property fmtid="{D5CDD505-2E9C-101B-9397-08002B2CF9AE}" pid="8" name="MSIP_Label_defa4170-0d19-0005-0004-bc88714345d2_ContentBits">
    <vt:lpwstr>0</vt:lpwstr>
  </property>
</Properties>
</file>